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3" r:id="rId1"/>
    <p:sldMasterId id="2147483907" r:id="rId2"/>
  </p:sldMasterIdLst>
  <p:notesMasterIdLst>
    <p:notesMasterId r:id="rId8"/>
  </p:notesMasterIdLst>
  <p:handoutMasterIdLst>
    <p:handoutMasterId r:id="rId9"/>
  </p:handoutMasterIdLst>
  <p:sldIdLst>
    <p:sldId id="404" r:id="rId3"/>
    <p:sldId id="391" r:id="rId4"/>
    <p:sldId id="405" r:id="rId5"/>
    <p:sldId id="406" r:id="rId6"/>
    <p:sldId id="407" r:id="rId7"/>
  </p:sldIdLst>
  <p:sldSz cx="9144000" cy="6858000" type="screen4x3"/>
  <p:notesSz cx="67691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1">
          <p15:clr>
            <a:srgbClr val="A4A3A4"/>
          </p15:clr>
        </p15:guide>
        <p15:guide id="2" pos="2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5DE"/>
    <a:srgbClr val="FFCC00"/>
    <a:srgbClr val="1F497D"/>
    <a:srgbClr val="0070C0"/>
    <a:srgbClr val="003399"/>
    <a:srgbClr val="00008A"/>
    <a:srgbClr val="00FF00"/>
    <a:srgbClr val="03576B"/>
    <a:srgbClr val="C6FEE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3" autoAdjust="0"/>
    <p:restoredTop sz="94579" autoAdjust="0"/>
  </p:normalViewPr>
  <p:slideViewPr>
    <p:cSldViewPr snapToGrid="0">
      <p:cViewPr varScale="1">
        <p:scale>
          <a:sx n="64" d="100"/>
          <a:sy n="64" d="100"/>
        </p:scale>
        <p:origin x="135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348" y="-102"/>
      </p:cViewPr>
      <p:guideLst>
        <p:guide orient="horz" pos="3121"/>
        <p:guide pos="2133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C9FF70-DBD4-4720-89B8-53C01175B51E}" type="doc">
      <dgm:prSet loTypeId="urn:microsoft.com/office/officeart/2005/8/layout/venn2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E8B5AD41-9CF4-42D2-B4C4-545D3D53EC3E}">
      <dgm:prSet phldrT="[Text]" custT="1"/>
      <dgm:spPr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PT" sz="1400" b="1" dirty="0" err="1"/>
            <a:t>investment</a:t>
          </a:r>
          <a:r>
            <a:rPr lang="pt-PT" sz="1400" b="1" dirty="0"/>
            <a:t> of </a:t>
          </a:r>
          <a:r>
            <a:rPr lang="pt-PT" sz="1400" b="1" dirty="0" err="1"/>
            <a:t>sme</a:t>
          </a:r>
          <a:endParaRPr lang="pt-PT" sz="1400" b="1" dirty="0"/>
        </a:p>
        <a:p>
          <a:r>
            <a:rPr lang="pt-PT" sz="1600" b="1" dirty="0">
              <a:solidFill>
                <a:srgbClr val="002060"/>
              </a:solidFill>
            </a:rPr>
            <a:t>€ 23 000 </a:t>
          </a:r>
          <a:r>
            <a:rPr lang="pt-PT" sz="1600" b="1" dirty="0" err="1">
              <a:solidFill>
                <a:srgbClr val="002060"/>
              </a:solidFill>
            </a:rPr>
            <a:t>million</a:t>
          </a:r>
          <a:r>
            <a:rPr lang="pt-PT" sz="1000" b="1" dirty="0">
              <a:solidFill>
                <a:srgbClr val="002060"/>
              </a:solidFill>
            </a:rPr>
            <a:t> </a:t>
          </a:r>
        </a:p>
      </dgm:t>
    </dgm:pt>
    <dgm:pt modelId="{F594DE9B-D08C-4ECE-B804-472D5CC4C316}" type="parTrans" cxnId="{8F8530DF-8D9A-40A0-B955-ECACCD63586B}">
      <dgm:prSet/>
      <dgm:spPr/>
      <dgm:t>
        <a:bodyPr/>
        <a:lstStyle/>
        <a:p>
          <a:endParaRPr lang="pt-PT"/>
        </a:p>
      </dgm:t>
    </dgm:pt>
    <dgm:pt modelId="{83E7E17E-412B-4B72-8663-61518F7D44CD}" type="sibTrans" cxnId="{8F8530DF-8D9A-40A0-B955-ECACCD63586B}">
      <dgm:prSet/>
      <dgm:spPr/>
      <dgm:t>
        <a:bodyPr/>
        <a:lstStyle/>
        <a:p>
          <a:endParaRPr lang="pt-PT"/>
        </a:p>
      </dgm:t>
    </dgm:pt>
    <dgm:pt modelId="{27ADCE08-49AE-43AA-B673-BB7BBD3DA9E4}">
      <dgm:prSet phldrT="[Text]" custT="1"/>
      <dgm:spPr>
        <a:gradFill rotWithShape="0">
          <a:gsLst>
            <a:gs pos="0">
              <a:schemeClr val="tx2">
                <a:lumMod val="60000"/>
                <a:lumOff val="4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PT" sz="1400" b="1" dirty="0" err="1">
              <a:solidFill>
                <a:schemeClr val="bg1"/>
              </a:solidFill>
            </a:rPr>
            <a:t>guarantees</a:t>
          </a:r>
          <a:endParaRPr lang="pt-PT" sz="1400" b="1" dirty="0">
            <a:solidFill>
              <a:schemeClr val="bg1"/>
            </a:solidFill>
          </a:endParaRPr>
        </a:p>
        <a:p>
          <a:r>
            <a:rPr lang="pt-PT" sz="1600" b="1" dirty="0">
              <a:solidFill>
                <a:srgbClr val="002060"/>
              </a:solidFill>
            </a:rPr>
            <a:t>€ 11 000 </a:t>
          </a:r>
          <a:r>
            <a:rPr lang="pt-PT" sz="1600" b="1" dirty="0" err="1">
              <a:solidFill>
                <a:srgbClr val="002060"/>
              </a:solidFill>
            </a:rPr>
            <a:t>million</a:t>
          </a:r>
          <a:endParaRPr lang="pt-PT" sz="1600" b="1" dirty="0">
            <a:solidFill>
              <a:srgbClr val="002060"/>
            </a:solidFill>
          </a:endParaRPr>
        </a:p>
      </dgm:t>
    </dgm:pt>
    <dgm:pt modelId="{83BEBAB4-F0F2-4E88-8B3D-C6F8B1F52086}" type="parTrans" cxnId="{F36FEA95-D571-4C23-AB98-C0465EF73FEA}">
      <dgm:prSet/>
      <dgm:spPr/>
      <dgm:t>
        <a:bodyPr/>
        <a:lstStyle/>
        <a:p>
          <a:endParaRPr lang="pt-PT"/>
        </a:p>
      </dgm:t>
    </dgm:pt>
    <dgm:pt modelId="{3ACDF89E-A7E3-4324-9981-CB127689D0B0}" type="sibTrans" cxnId="{F36FEA95-D571-4C23-AB98-C0465EF73FEA}">
      <dgm:prSet/>
      <dgm:spPr/>
      <dgm:t>
        <a:bodyPr/>
        <a:lstStyle/>
        <a:p>
          <a:endParaRPr lang="pt-PT"/>
        </a:p>
      </dgm:t>
    </dgm:pt>
    <dgm:pt modelId="{6B7C79ED-EDF4-4159-9678-37C75CFCFECF}">
      <dgm:prSet phldrT="[Text]" custT="1"/>
      <dgm:spPr>
        <a:gradFill rotWithShape="0">
          <a:gsLst>
            <a:gs pos="0">
              <a:schemeClr val="tx2">
                <a:lumMod val="40000"/>
                <a:lumOff val="6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PT" sz="1400" b="1" dirty="0" err="1"/>
            <a:t>counterguarantee</a:t>
          </a:r>
          <a:endParaRPr lang="pt-PT" sz="1400" b="1" dirty="0"/>
        </a:p>
        <a:p>
          <a:r>
            <a:rPr lang="pt-PT" sz="1600" b="1" dirty="0">
              <a:solidFill>
                <a:srgbClr val="002060"/>
              </a:solidFill>
            </a:rPr>
            <a:t>€ 8 500 </a:t>
          </a:r>
          <a:r>
            <a:rPr lang="pt-PT" sz="1600" b="1" dirty="0" err="1">
              <a:solidFill>
                <a:srgbClr val="002060"/>
              </a:solidFill>
            </a:rPr>
            <a:t>million</a:t>
          </a:r>
          <a:endParaRPr lang="pt-PT" sz="1600" b="1" dirty="0">
            <a:solidFill>
              <a:srgbClr val="002060"/>
            </a:solidFill>
          </a:endParaRPr>
        </a:p>
      </dgm:t>
    </dgm:pt>
    <dgm:pt modelId="{1217C8D7-B247-468B-8CAA-F9CF51F73061}" type="parTrans" cxnId="{AD8D03F8-0B7A-4FDB-851B-C1F30F86C49A}">
      <dgm:prSet/>
      <dgm:spPr/>
      <dgm:t>
        <a:bodyPr/>
        <a:lstStyle/>
        <a:p>
          <a:endParaRPr lang="pt-PT"/>
        </a:p>
      </dgm:t>
    </dgm:pt>
    <dgm:pt modelId="{A6DD1C92-EE75-4BA3-93EB-61343DFB8A22}" type="sibTrans" cxnId="{AD8D03F8-0B7A-4FDB-851B-C1F30F86C49A}">
      <dgm:prSet/>
      <dgm:spPr/>
      <dgm:t>
        <a:bodyPr/>
        <a:lstStyle/>
        <a:p>
          <a:endParaRPr lang="pt-PT"/>
        </a:p>
      </dgm:t>
    </dgm:pt>
    <dgm:pt modelId="{DCB1A494-D7FB-495B-9ABF-744D80FD3CB7}">
      <dgm:prSet phldrT="[Text]" custT="1"/>
      <dgm:spPr>
        <a:gradFill rotWithShape="0">
          <a:gsLst>
            <a:gs pos="0">
              <a:schemeClr val="accent1">
                <a:lumMod val="40000"/>
                <a:lumOff val="6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PT" sz="1400" b="1" dirty="0" err="1"/>
            <a:t>public</a:t>
          </a:r>
          <a:r>
            <a:rPr lang="pt-PT" sz="1400" b="1" dirty="0"/>
            <a:t> </a:t>
          </a:r>
          <a:r>
            <a:rPr lang="pt-PT" sz="1400" b="1" dirty="0" err="1"/>
            <a:t>finance</a:t>
          </a:r>
          <a:endParaRPr lang="pt-PT" sz="1400" b="1" dirty="0"/>
        </a:p>
        <a:p>
          <a:r>
            <a:rPr lang="pt-PT" sz="1600" b="1" dirty="0">
              <a:solidFill>
                <a:srgbClr val="002060"/>
              </a:solidFill>
            </a:rPr>
            <a:t>€ 1 300 </a:t>
          </a:r>
          <a:r>
            <a:rPr lang="pt-PT" sz="1600" b="1" dirty="0" err="1">
              <a:solidFill>
                <a:srgbClr val="002060"/>
              </a:solidFill>
            </a:rPr>
            <a:t>million</a:t>
          </a:r>
          <a:endParaRPr lang="pt-PT" sz="1600" b="1" dirty="0">
            <a:solidFill>
              <a:srgbClr val="002060"/>
            </a:solidFill>
          </a:endParaRPr>
        </a:p>
        <a:p>
          <a:endParaRPr lang="pt-PT" sz="600" dirty="0"/>
        </a:p>
      </dgm:t>
    </dgm:pt>
    <dgm:pt modelId="{27173420-0962-4DD3-8A15-202C96D579B1}" type="parTrans" cxnId="{FBE89902-714D-48A7-8819-D88040682CAF}">
      <dgm:prSet/>
      <dgm:spPr/>
      <dgm:t>
        <a:bodyPr/>
        <a:lstStyle/>
        <a:p>
          <a:endParaRPr lang="pt-PT"/>
        </a:p>
      </dgm:t>
    </dgm:pt>
    <dgm:pt modelId="{1F341CC3-F423-45A4-9022-875498E18983}" type="sibTrans" cxnId="{FBE89902-714D-48A7-8819-D88040682CAF}">
      <dgm:prSet/>
      <dgm:spPr/>
      <dgm:t>
        <a:bodyPr/>
        <a:lstStyle/>
        <a:p>
          <a:endParaRPr lang="pt-PT"/>
        </a:p>
      </dgm:t>
    </dgm:pt>
    <dgm:pt modelId="{EF0419B3-AD79-45A9-9BD8-C0EC5E1F6A9E}">
      <dgm:prSet custT="1"/>
      <dgm:spPr>
        <a:ln>
          <a:solidFill>
            <a:schemeClr val="bg1"/>
          </a:solidFill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PT" sz="1400" b="1" dirty="0" err="1"/>
            <a:t>loans</a:t>
          </a:r>
          <a:r>
            <a:rPr lang="pt-PT" sz="1400" b="1" dirty="0"/>
            <a:t> to </a:t>
          </a:r>
          <a:r>
            <a:rPr lang="pt-PT" sz="1400" b="1" dirty="0" err="1"/>
            <a:t>sme</a:t>
          </a:r>
          <a:endParaRPr lang="pt-PT" sz="1400" b="1" dirty="0"/>
        </a:p>
        <a:p>
          <a:r>
            <a:rPr lang="pt-PT" sz="1600" b="1" dirty="0">
              <a:solidFill>
                <a:srgbClr val="002060"/>
              </a:solidFill>
            </a:rPr>
            <a:t>€ 22 500 </a:t>
          </a:r>
          <a:r>
            <a:rPr lang="pt-PT" sz="1600" b="1" dirty="0" err="1">
              <a:solidFill>
                <a:srgbClr val="002060"/>
              </a:solidFill>
            </a:rPr>
            <a:t>million</a:t>
          </a:r>
          <a:endParaRPr lang="pt-PT" sz="1600" b="1" dirty="0">
            <a:solidFill>
              <a:srgbClr val="002060"/>
            </a:solidFill>
          </a:endParaRPr>
        </a:p>
      </dgm:t>
    </dgm:pt>
    <dgm:pt modelId="{E8877F96-5A92-4613-A3E4-48CDB61B7D25}" type="parTrans" cxnId="{55B0C6D9-E3FC-4608-9BD8-C89472B0D73A}">
      <dgm:prSet/>
      <dgm:spPr/>
      <dgm:t>
        <a:bodyPr/>
        <a:lstStyle/>
        <a:p>
          <a:endParaRPr lang="pt-PT"/>
        </a:p>
      </dgm:t>
    </dgm:pt>
    <dgm:pt modelId="{F36E5AF2-2904-4CAC-8564-B37304D81676}" type="sibTrans" cxnId="{55B0C6D9-E3FC-4608-9BD8-C89472B0D73A}">
      <dgm:prSet/>
      <dgm:spPr/>
      <dgm:t>
        <a:bodyPr/>
        <a:lstStyle/>
        <a:p>
          <a:endParaRPr lang="pt-PT"/>
        </a:p>
      </dgm:t>
    </dgm:pt>
    <dgm:pt modelId="{FBE8A4C6-37B2-4964-BB12-0082CE9A7CD4}" type="pres">
      <dgm:prSet presAssocID="{DBC9FF70-DBD4-4720-89B8-53C01175B51E}" presName="Name0" presStyleCnt="0">
        <dgm:presLayoutVars>
          <dgm:chMax val="7"/>
          <dgm:resizeHandles val="exact"/>
        </dgm:presLayoutVars>
      </dgm:prSet>
      <dgm:spPr/>
    </dgm:pt>
    <dgm:pt modelId="{470A0999-1AF5-466F-B053-983EA6A6B668}" type="pres">
      <dgm:prSet presAssocID="{DBC9FF70-DBD4-4720-89B8-53C01175B51E}" presName="comp1" presStyleCnt="0"/>
      <dgm:spPr/>
    </dgm:pt>
    <dgm:pt modelId="{341BC4A7-386F-47BF-ACCA-E6C1239B7735}" type="pres">
      <dgm:prSet presAssocID="{DBC9FF70-DBD4-4720-89B8-53C01175B51E}" presName="circle1" presStyleLbl="node1" presStyleIdx="0" presStyleCnt="5" custLinFactNeighborX="-4615" custLinFactNeighborY="-486"/>
      <dgm:spPr/>
    </dgm:pt>
    <dgm:pt modelId="{14B7C4F8-6864-4D91-A522-4841C9E5AD1D}" type="pres">
      <dgm:prSet presAssocID="{DBC9FF70-DBD4-4720-89B8-53C01175B51E}" presName="c1text" presStyleLbl="node1" presStyleIdx="0" presStyleCnt="5">
        <dgm:presLayoutVars>
          <dgm:bulletEnabled val="1"/>
        </dgm:presLayoutVars>
      </dgm:prSet>
      <dgm:spPr/>
    </dgm:pt>
    <dgm:pt modelId="{D38F95C0-806E-409F-A43D-EA431CF9C59A}" type="pres">
      <dgm:prSet presAssocID="{DBC9FF70-DBD4-4720-89B8-53C01175B51E}" presName="comp2" presStyleCnt="0"/>
      <dgm:spPr/>
    </dgm:pt>
    <dgm:pt modelId="{5A0F92AC-AAAE-410D-BED5-2E508AD716DC}" type="pres">
      <dgm:prSet presAssocID="{DBC9FF70-DBD4-4720-89B8-53C01175B51E}" presName="circle2" presStyleLbl="node1" presStyleIdx="1" presStyleCnt="5" custLinFactNeighborX="-714" custLinFactNeighborY="-357"/>
      <dgm:spPr/>
    </dgm:pt>
    <dgm:pt modelId="{E05602A9-544F-4BA7-90DE-32C91D3D6BA7}" type="pres">
      <dgm:prSet presAssocID="{DBC9FF70-DBD4-4720-89B8-53C01175B51E}" presName="c2text" presStyleLbl="node1" presStyleIdx="1" presStyleCnt="5">
        <dgm:presLayoutVars>
          <dgm:bulletEnabled val="1"/>
        </dgm:presLayoutVars>
      </dgm:prSet>
      <dgm:spPr/>
    </dgm:pt>
    <dgm:pt modelId="{0F7F3BDA-DB93-4832-803E-548B41BC1C75}" type="pres">
      <dgm:prSet presAssocID="{DBC9FF70-DBD4-4720-89B8-53C01175B51E}" presName="comp3" presStyleCnt="0"/>
      <dgm:spPr/>
    </dgm:pt>
    <dgm:pt modelId="{063CF937-BE5E-468B-8B8F-80348240B205}" type="pres">
      <dgm:prSet presAssocID="{DBC9FF70-DBD4-4720-89B8-53C01175B51E}" presName="circle3" presStyleLbl="node1" presStyleIdx="2" presStyleCnt="5"/>
      <dgm:spPr/>
    </dgm:pt>
    <dgm:pt modelId="{AC4FDD6C-60D5-4688-B6A1-8CE57558DCA7}" type="pres">
      <dgm:prSet presAssocID="{DBC9FF70-DBD4-4720-89B8-53C01175B51E}" presName="c3text" presStyleLbl="node1" presStyleIdx="2" presStyleCnt="5">
        <dgm:presLayoutVars>
          <dgm:bulletEnabled val="1"/>
        </dgm:presLayoutVars>
      </dgm:prSet>
      <dgm:spPr/>
    </dgm:pt>
    <dgm:pt modelId="{45BFA7A3-E38A-4D4B-A670-1973294C5852}" type="pres">
      <dgm:prSet presAssocID="{DBC9FF70-DBD4-4720-89B8-53C01175B51E}" presName="comp4" presStyleCnt="0"/>
      <dgm:spPr/>
    </dgm:pt>
    <dgm:pt modelId="{5DF5F428-B671-4EDB-87A0-5D34DE4ABC73}" type="pres">
      <dgm:prSet presAssocID="{DBC9FF70-DBD4-4720-89B8-53C01175B51E}" presName="circle4" presStyleLbl="node1" presStyleIdx="3" presStyleCnt="5"/>
      <dgm:spPr/>
    </dgm:pt>
    <dgm:pt modelId="{74BC89F8-5EEA-4043-82E1-366C34ADDC63}" type="pres">
      <dgm:prSet presAssocID="{DBC9FF70-DBD4-4720-89B8-53C01175B51E}" presName="c4text" presStyleLbl="node1" presStyleIdx="3" presStyleCnt="5">
        <dgm:presLayoutVars>
          <dgm:bulletEnabled val="1"/>
        </dgm:presLayoutVars>
      </dgm:prSet>
      <dgm:spPr/>
    </dgm:pt>
    <dgm:pt modelId="{246CA849-AE73-47D0-BA14-1F0650EE20A4}" type="pres">
      <dgm:prSet presAssocID="{DBC9FF70-DBD4-4720-89B8-53C01175B51E}" presName="comp5" presStyleCnt="0"/>
      <dgm:spPr/>
    </dgm:pt>
    <dgm:pt modelId="{8A24015A-6E8C-4E23-913D-E6C45E26FB0C}" type="pres">
      <dgm:prSet presAssocID="{DBC9FF70-DBD4-4720-89B8-53C01175B51E}" presName="circle5" presStyleLbl="node1" presStyleIdx="4" presStyleCnt="5" custLinFactNeighborY="613"/>
      <dgm:spPr/>
    </dgm:pt>
    <dgm:pt modelId="{E44B56F5-769F-48D0-9A3E-4D295AB70CCC}" type="pres">
      <dgm:prSet presAssocID="{DBC9FF70-DBD4-4720-89B8-53C01175B51E}" presName="c5text" presStyleLbl="node1" presStyleIdx="4" presStyleCnt="5">
        <dgm:presLayoutVars>
          <dgm:bulletEnabled val="1"/>
        </dgm:presLayoutVars>
      </dgm:prSet>
      <dgm:spPr/>
    </dgm:pt>
  </dgm:ptLst>
  <dgm:cxnLst>
    <dgm:cxn modelId="{A8876C4A-D4BD-4ADA-A286-815BA0485988}" type="presOf" srcId="{6B7C79ED-EDF4-4159-9678-37C75CFCFECF}" destId="{74BC89F8-5EEA-4043-82E1-366C34ADDC63}" srcOrd="1" destOrd="0" presId="urn:microsoft.com/office/officeart/2005/8/layout/venn2"/>
    <dgm:cxn modelId="{65D98E38-CEE7-41FA-8DB6-6490EAD401BE}" type="presOf" srcId="{E8B5AD41-9CF4-42D2-B4C4-545D3D53EC3E}" destId="{341BC4A7-386F-47BF-ACCA-E6C1239B7735}" srcOrd="0" destOrd="0" presId="urn:microsoft.com/office/officeart/2005/8/layout/venn2"/>
    <dgm:cxn modelId="{6A4E9DD9-69D4-4027-B875-68EA0B1B1884}" type="presOf" srcId="{E8B5AD41-9CF4-42D2-B4C4-545D3D53EC3E}" destId="{14B7C4F8-6864-4D91-A522-4841C9E5AD1D}" srcOrd="1" destOrd="0" presId="urn:microsoft.com/office/officeart/2005/8/layout/venn2"/>
    <dgm:cxn modelId="{1DD9BE12-AA0C-4AC2-B2A0-C0BCEA672B03}" type="presOf" srcId="{EF0419B3-AD79-45A9-9BD8-C0EC5E1F6A9E}" destId="{5A0F92AC-AAAE-410D-BED5-2E508AD716DC}" srcOrd="0" destOrd="0" presId="urn:microsoft.com/office/officeart/2005/8/layout/venn2"/>
    <dgm:cxn modelId="{55B0C6D9-E3FC-4608-9BD8-C89472B0D73A}" srcId="{DBC9FF70-DBD4-4720-89B8-53C01175B51E}" destId="{EF0419B3-AD79-45A9-9BD8-C0EC5E1F6A9E}" srcOrd="1" destOrd="0" parTransId="{E8877F96-5A92-4613-A3E4-48CDB61B7D25}" sibTransId="{F36E5AF2-2904-4CAC-8564-B37304D81676}"/>
    <dgm:cxn modelId="{C4683EB6-8833-4504-95C8-3BAF3A09CB50}" type="presOf" srcId="{EF0419B3-AD79-45A9-9BD8-C0EC5E1F6A9E}" destId="{E05602A9-544F-4BA7-90DE-32C91D3D6BA7}" srcOrd="1" destOrd="0" presId="urn:microsoft.com/office/officeart/2005/8/layout/venn2"/>
    <dgm:cxn modelId="{AD8D03F8-0B7A-4FDB-851B-C1F30F86C49A}" srcId="{DBC9FF70-DBD4-4720-89B8-53C01175B51E}" destId="{6B7C79ED-EDF4-4159-9678-37C75CFCFECF}" srcOrd="3" destOrd="0" parTransId="{1217C8D7-B247-468B-8CAA-F9CF51F73061}" sibTransId="{A6DD1C92-EE75-4BA3-93EB-61343DFB8A22}"/>
    <dgm:cxn modelId="{943EFD89-06E9-4675-BCD4-AF6B672F992B}" type="presOf" srcId="{27ADCE08-49AE-43AA-B673-BB7BBD3DA9E4}" destId="{AC4FDD6C-60D5-4688-B6A1-8CE57558DCA7}" srcOrd="1" destOrd="0" presId="urn:microsoft.com/office/officeart/2005/8/layout/venn2"/>
    <dgm:cxn modelId="{F36FEA95-D571-4C23-AB98-C0465EF73FEA}" srcId="{DBC9FF70-DBD4-4720-89B8-53C01175B51E}" destId="{27ADCE08-49AE-43AA-B673-BB7BBD3DA9E4}" srcOrd="2" destOrd="0" parTransId="{83BEBAB4-F0F2-4E88-8B3D-C6F8B1F52086}" sibTransId="{3ACDF89E-A7E3-4324-9981-CB127689D0B0}"/>
    <dgm:cxn modelId="{5CEBB668-C99E-4BB3-A7C3-3D686CF5A30C}" type="presOf" srcId="{DCB1A494-D7FB-495B-9ABF-744D80FD3CB7}" destId="{8A24015A-6E8C-4E23-913D-E6C45E26FB0C}" srcOrd="0" destOrd="0" presId="urn:microsoft.com/office/officeart/2005/8/layout/venn2"/>
    <dgm:cxn modelId="{8F8530DF-8D9A-40A0-B955-ECACCD63586B}" srcId="{DBC9FF70-DBD4-4720-89B8-53C01175B51E}" destId="{E8B5AD41-9CF4-42D2-B4C4-545D3D53EC3E}" srcOrd="0" destOrd="0" parTransId="{F594DE9B-D08C-4ECE-B804-472D5CC4C316}" sibTransId="{83E7E17E-412B-4B72-8663-61518F7D44CD}"/>
    <dgm:cxn modelId="{0CC2A9CE-1CDE-4899-BFBE-9D3C8BF35888}" type="presOf" srcId="{DCB1A494-D7FB-495B-9ABF-744D80FD3CB7}" destId="{E44B56F5-769F-48D0-9A3E-4D295AB70CCC}" srcOrd="1" destOrd="0" presId="urn:microsoft.com/office/officeart/2005/8/layout/venn2"/>
    <dgm:cxn modelId="{DC9BC18C-2D86-4522-B8BB-DA05D8E4D424}" type="presOf" srcId="{DBC9FF70-DBD4-4720-89B8-53C01175B51E}" destId="{FBE8A4C6-37B2-4964-BB12-0082CE9A7CD4}" srcOrd="0" destOrd="0" presId="urn:microsoft.com/office/officeart/2005/8/layout/venn2"/>
    <dgm:cxn modelId="{93AB9507-FD59-4747-8F82-5DCEA4FD9A48}" type="presOf" srcId="{6B7C79ED-EDF4-4159-9678-37C75CFCFECF}" destId="{5DF5F428-B671-4EDB-87A0-5D34DE4ABC73}" srcOrd="0" destOrd="0" presId="urn:microsoft.com/office/officeart/2005/8/layout/venn2"/>
    <dgm:cxn modelId="{FBE89902-714D-48A7-8819-D88040682CAF}" srcId="{DBC9FF70-DBD4-4720-89B8-53C01175B51E}" destId="{DCB1A494-D7FB-495B-9ABF-744D80FD3CB7}" srcOrd="4" destOrd="0" parTransId="{27173420-0962-4DD3-8A15-202C96D579B1}" sibTransId="{1F341CC3-F423-45A4-9022-875498E18983}"/>
    <dgm:cxn modelId="{2DFAFC76-0B5B-4984-AD30-D34E9E4B4D35}" type="presOf" srcId="{27ADCE08-49AE-43AA-B673-BB7BBD3DA9E4}" destId="{063CF937-BE5E-468B-8B8F-80348240B205}" srcOrd="0" destOrd="0" presId="urn:microsoft.com/office/officeart/2005/8/layout/venn2"/>
    <dgm:cxn modelId="{001F8B06-E014-4FD3-9A1E-0482B1797FD8}" type="presParOf" srcId="{FBE8A4C6-37B2-4964-BB12-0082CE9A7CD4}" destId="{470A0999-1AF5-466F-B053-983EA6A6B668}" srcOrd="0" destOrd="0" presId="urn:microsoft.com/office/officeart/2005/8/layout/venn2"/>
    <dgm:cxn modelId="{9B32A826-A625-4E66-A9B0-4F1216019407}" type="presParOf" srcId="{470A0999-1AF5-466F-B053-983EA6A6B668}" destId="{341BC4A7-386F-47BF-ACCA-E6C1239B7735}" srcOrd="0" destOrd="0" presId="urn:microsoft.com/office/officeart/2005/8/layout/venn2"/>
    <dgm:cxn modelId="{04609095-7BC5-4B58-BEDB-319C27178E0D}" type="presParOf" srcId="{470A0999-1AF5-466F-B053-983EA6A6B668}" destId="{14B7C4F8-6864-4D91-A522-4841C9E5AD1D}" srcOrd="1" destOrd="0" presId="urn:microsoft.com/office/officeart/2005/8/layout/venn2"/>
    <dgm:cxn modelId="{214FA54F-7302-4A06-A9E7-63E0D292DF3C}" type="presParOf" srcId="{FBE8A4C6-37B2-4964-BB12-0082CE9A7CD4}" destId="{D38F95C0-806E-409F-A43D-EA431CF9C59A}" srcOrd="1" destOrd="0" presId="urn:microsoft.com/office/officeart/2005/8/layout/venn2"/>
    <dgm:cxn modelId="{0F488A84-8F0B-4F83-9370-73618C2245CA}" type="presParOf" srcId="{D38F95C0-806E-409F-A43D-EA431CF9C59A}" destId="{5A0F92AC-AAAE-410D-BED5-2E508AD716DC}" srcOrd="0" destOrd="0" presId="urn:microsoft.com/office/officeart/2005/8/layout/venn2"/>
    <dgm:cxn modelId="{9B524C33-F278-4672-84C6-ED9B563D85A5}" type="presParOf" srcId="{D38F95C0-806E-409F-A43D-EA431CF9C59A}" destId="{E05602A9-544F-4BA7-90DE-32C91D3D6BA7}" srcOrd="1" destOrd="0" presId="urn:microsoft.com/office/officeart/2005/8/layout/venn2"/>
    <dgm:cxn modelId="{1C59072F-AC90-4791-B8BE-938B7EA75375}" type="presParOf" srcId="{FBE8A4C6-37B2-4964-BB12-0082CE9A7CD4}" destId="{0F7F3BDA-DB93-4832-803E-548B41BC1C75}" srcOrd="2" destOrd="0" presId="urn:microsoft.com/office/officeart/2005/8/layout/venn2"/>
    <dgm:cxn modelId="{2A66E5E3-E997-4835-8472-608274D2C4C3}" type="presParOf" srcId="{0F7F3BDA-DB93-4832-803E-548B41BC1C75}" destId="{063CF937-BE5E-468B-8B8F-80348240B205}" srcOrd="0" destOrd="0" presId="urn:microsoft.com/office/officeart/2005/8/layout/venn2"/>
    <dgm:cxn modelId="{8537E585-C1CD-4069-A62E-45A46AFA2A48}" type="presParOf" srcId="{0F7F3BDA-DB93-4832-803E-548B41BC1C75}" destId="{AC4FDD6C-60D5-4688-B6A1-8CE57558DCA7}" srcOrd="1" destOrd="0" presId="urn:microsoft.com/office/officeart/2005/8/layout/venn2"/>
    <dgm:cxn modelId="{ED165EE2-DF36-4839-91EA-32CCCA3D71A1}" type="presParOf" srcId="{FBE8A4C6-37B2-4964-BB12-0082CE9A7CD4}" destId="{45BFA7A3-E38A-4D4B-A670-1973294C5852}" srcOrd="3" destOrd="0" presId="urn:microsoft.com/office/officeart/2005/8/layout/venn2"/>
    <dgm:cxn modelId="{C354BB1C-E170-47BA-AACA-A101058E811F}" type="presParOf" srcId="{45BFA7A3-E38A-4D4B-A670-1973294C5852}" destId="{5DF5F428-B671-4EDB-87A0-5D34DE4ABC73}" srcOrd="0" destOrd="0" presId="urn:microsoft.com/office/officeart/2005/8/layout/venn2"/>
    <dgm:cxn modelId="{68A8294C-F71B-4C46-B83C-22944B2404DD}" type="presParOf" srcId="{45BFA7A3-E38A-4D4B-A670-1973294C5852}" destId="{74BC89F8-5EEA-4043-82E1-366C34ADDC63}" srcOrd="1" destOrd="0" presId="urn:microsoft.com/office/officeart/2005/8/layout/venn2"/>
    <dgm:cxn modelId="{2446D515-C685-433E-907E-D4F4B781F7C5}" type="presParOf" srcId="{FBE8A4C6-37B2-4964-BB12-0082CE9A7CD4}" destId="{246CA849-AE73-47D0-BA14-1F0650EE20A4}" srcOrd="4" destOrd="0" presId="urn:microsoft.com/office/officeart/2005/8/layout/venn2"/>
    <dgm:cxn modelId="{7F5CA9A1-BEAA-4195-B3BD-5A5BC5FFFEF7}" type="presParOf" srcId="{246CA849-AE73-47D0-BA14-1F0650EE20A4}" destId="{8A24015A-6E8C-4E23-913D-E6C45E26FB0C}" srcOrd="0" destOrd="0" presId="urn:microsoft.com/office/officeart/2005/8/layout/venn2"/>
    <dgm:cxn modelId="{0A0F5E43-7840-4B4F-BFB6-5E6AD2A9B882}" type="presParOf" srcId="{246CA849-AE73-47D0-BA14-1F0650EE20A4}" destId="{E44B56F5-769F-48D0-9A3E-4D295AB70CCC}" srcOrd="1" destOrd="0" presId="urn:microsoft.com/office/officeart/2005/8/layout/venn2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1BC4A7-386F-47BF-ACCA-E6C1239B7735}">
      <dsp:nvSpPr>
        <dsp:cNvPr id="0" name=""/>
        <dsp:cNvSpPr/>
      </dsp:nvSpPr>
      <dsp:spPr>
        <a:xfrm>
          <a:off x="231646" y="0"/>
          <a:ext cx="5829475" cy="5829475"/>
        </a:xfrm>
        <a:prstGeom prst="ellipse">
          <a:avLst/>
        </a:prstGeom>
        <a:gradFill rotWithShape="0">
          <a:gsLst>
            <a:gs pos="0">
              <a:schemeClr val="accent1">
                <a:lumMod val="5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b="1" kern="1200" dirty="0" err="1"/>
            <a:t>investment</a:t>
          </a:r>
          <a:r>
            <a:rPr lang="pt-PT" sz="1400" b="1" kern="1200" dirty="0"/>
            <a:t> of </a:t>
          </a:r>
          <a:r>
            <a:rPr lang="pt-PT" sz="1400" b="1" kern="1200" dirty="0" err="1"/>
            <a:t>sme</a:t>
          </a:r>
          <a:endParaRPr lang="pt-PT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dirty="0">
              <a:solidFill>
                <a:srgbClr val="002060"/>
              </a:solidFill>
            </a:rPr>
            <a:t>€ 23 000 </a:t>
          </a:r>
          <a:r>
            <a:rPr lang="pt-PT" sz="1600" b="1" kern="1200" dirty="0" err="1">
              <a:solidFill>
                <a:srgbClr val="002060"/>
              </a:solidFill>
            </a:rPr>
            <a:t>million</a:t>
          </a:r>
          <a:r>
            <a:rPr lang="pt-PT" sz="1000" b="1" kern="1200" dirty="0">
              <a:solidFill>
                <a:srgbClr val="002060"/>
              </a:solidFill>
            </a:rPr>
            <a:t> </a:t>
          </a:r>
        </a:p>
      </dsp:txBody>
      <dsp:txXfrm>
        <a:off x="2053357" y="291473"/>
        <a:ext cx="2186053" cy="582947"/>
      </dsp:txXfrm>
    </dsp:sp>
    <dsp:sp modelId="{5A0F92AC-AAAE-410D-BED5-2E508AD716DC}">
      <dsp:nvSpPr>
        <dsp:cNvPr id="0" name=""/>
        <dsp:cNvSpPr/>
      </dsp:nvSpPr>
      <dsp:spPr>
        <a:xfrm>
          <a:off x="902508" y="856731"/>
          <a:ext cx="4955053" cy="49550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b="1" kern="1200" dirty="0" err="1"/>
            <a:t>loans</a:t>
          </a:r>
          <a:r>
            <a:rPr lang="pt-PT" sz="1400" b="1" kern="1200" dirty="0"/>
            <a:t> to </a:t>
          </a:r>
          <a:r>
            <a:rPr lang="pt-PT" sz="1400" b="1" kern="1200" dirty="0" err="1"/>
            <a:t>sme</a:t>
          </a:r>
          <a:endParaRPr lang="pt-PT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dirty="0">
              <a:solidFill>
                <a:srgbClr val="002060"/>
              </a:solidFill>
            </a:rPr>
            <a:t>€ 22 500 </a:t>
          </a:r>
          <a:r>
            <a:rPr lang="pt-PT" sz="1600" b="1" kern="1200" dirty="0" err="1">
              <a:solidFill>
                <a:srgbClr val="002060"/>
              </a:solidFill>
            </a:rPr>
            <a:t>million</a:t>
          </a:r>
          <a:endParaRPr lang="pt-PT" sz="1600" b="1" kern="1200" dirty="0">
            <a:solidFill>
              <a:srgbClr val="002060"/>
            </a:solidFill>
          </a:endParaRPr>
        </a:p>
      </dsp:txBody>
      <dsp:txXfrm>
        <a:off x="2311601" y="1141647"/>
        <a:ext cx="2136866" cy="569831"/>
      </dsp:txXfrm>
    </dsp:sp>
    <dsp:sp modelId="{063CF937-BE5E-468B-8B8F-80348240B205}">
      <dsp:nvSpPr>
        <dsp:cNvPr id="0" name=""/>
        <dsp:cNvSpPr/>
      </dsp:nvSpPr>
      <dsp:spPr>
        <a:xfrm>
          <a:off x="1375098" y="1748842"/>
          <a:ext cx="4080632" cy="4080632"/>
        </a:xfrm>
        <a:prstGeom prst="ellipse">
          <a:avLst/>
        </a:prstGeom>
        <a:gradFill rotWithShape="0">
          <a:gsLst>
            <a:gs pos="0">
              <a:schemeClr val="tx2">
                <a:lumMod val="60000"/>
                <a:lumOff val="4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b="1" kern="1200" dirty="0" err="1">
              <a:solidFill>
                <a:schemeClr val="bg1"/>
              </a:solidFill>
            </a:rPr>
            <a:t>guarantees</a:t>
          </a:r>
          <a:endParaRPr lang="pt-PT" sz="1400" b="1" kern="1200" dirty="0">
            <a:solidFill>
              <a:schemeClr val="bg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dirty="0">
              <a:solidFill>
                <a:srgbClr val="002060"/>
              </a:solidFill>
            </a:rPr>
            <a:t>€ 11 000 </a:t>
          </a:r>
          <a:r>
            <a:rPr lang="pt-PT" sz="1600" b="1" kern="1200" dirty="0" err="1">
              <a:solidFill>
                <a:srgbClr val="002060"/>
              </a:solidFill>
            </a:rPr>
            <a:t>million</a:t>
          </a:r>
          <a:endParaRPr lang="pt-PT" sz="1600" b="1" kern="1200" dirty="0">
            <a:solidFill>
              <a:srgbClr val="002060"/>
            </a:solidFill>
          </a:endParaRPr>
        </a:p>
      </dsp:txBody>
      <dsp:txXfrm>
        <a:off x="2359550" y="2030406"/>
        <a:ext cx="2111727" cy="563127"/>
      </dsp:txXfrm>
    </dsp:sp>
    <dsp:sp modelId="{5DF5F428-B671-4EDB-87A0-5D34DE4ABC73}">
      <dsp:nvSpPr>
        <dsp:cNvPr id="0" name=""/>
        <dsp:cNvSpPr/>
      </dsp:nvSpPr>
      <dsp:spPr>
        <a:xfrm>
          <a:off x="1812308" y="2623263"/>
          <a:ext cx="3206211" cy="3206211"/>
        </a:xfrm>
        <a:prstGeom prst="ellipse">
          <a:avLst/>
        </a:prstGeom>
        <a:gradFill rotWithShape="0">
          <a:gsLst>
            <a:gs pos="0">
              <a:schemeClr val="tx2">
                <a:lumMod val="40000"/>
                <a:lumOff val="6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b="1" kern="1200" dirty="0" err="1"/>
            <a:t>counterguarantee</a:t>
          </a:r>
          <a:endParaRPr lang="pt-PT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dirty="0">
              <a:solidFill>
                <a:srgbClr val="002060"/>
              </a:solidFill>
            </a:rPr>
            <a:t>€ 8 500 </a:t>
          </a:r>
          <a:r>
            <a:rPr lang="pt-PT" sz="1600" b="1" kern="1200" dirty="0" err="1">
              <a:solidFill>
                <a:srgbClr val="002060"/>
              </a:solidFill>
            </a:rPr>
            <a:t>million</a:t>
          </a:r>
          <a:endParaRPr lang="pt-PT" sz="1600" b="1" kern="1200" dirty="0">
            <a:solidFill>
              <a:srgbClr val="002060"/>
            </a:solidFill>
          </a:endParaRPr>
        </a:p>
      </dsp:txBody>
      <dsp:txXfrm>
        <a:off x="2549737" y="2911822"/>
        <a:ext cx="1731354" cy="577118"/>
      </dsp:txXfrm>
    </dsp:sp>
    <dsp:sp modelId="{8A24015A-6E8C-4E23-913D-E6C45E26FB0C}">
      <dsp:nvSpPr>
        <dsp:cNvPr id="0" name=""/>
        <dsp:cNvSpPr/>
      </dsp:nvSpPr>
      <dsp:spPr>
        <a:xfrm>
          <a:off x="2249519" y="3497685"/>
          <a:ext cx="2331790" cy="2331790"/>
        </a:xfrm>
        <a:prstGeom prst="ellipse">
          <a:avLst/>
        </a:prstGeom>
        <a:gradFill rotWithShape="0">
          <a:gsLst>
            <a:gs pos="0">
              <a:schemeClr val="accent1">
                <a:lumMod val="40000"/>
                <a:lumOff val="6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solidFill>
            <a:schemeClr val="bg1"/>
          </a:solidFill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b="1" kern="1200" dirty="0" err="1"/>
            <a:t>public</a:t>
          </a:r>
          <a:r>
            <a:rPr lang="pt-PT" sz="1400" b="1" kern="1200" dirty="0"/>
            <a:t> </a:t>
          </a:r>
          <a:r>
            <a:rPr lang="pt-PT" sz="1400" b="1" kern="1200" dirty="0" err="1"/>
            <a:t>finance</a:t>
          </a:r>
          <a:endParaRPr lang="pt-PT" sz="1400" b="1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600" b="1" kern="1200" dirty="0">
              <a:solidFill>
                <a:srgbClr val="002060"/>
              </a:solidFill>
            </a:rPr>
            <a:t>€ 1 300 </a:t>
          </a:r>
          <a:r>
            <a:rPr lang="pt-PT" sz="1600" b="1" kern="1200" dirty="0" err="1">
              <a:solidFill>
                <a:srgbClr val="002060"/>
              </a:solidFill>
            </a:rPr>
            <a:t>million</a:t>
          </a:r>
          <a:endParaRPr lang="pt-PT" sz="1600" b="1" kern="1200" dirty="0">
            <a:solidFill>
              <a:srgbClr val="002060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PT" sz="600" kern="1200" dirty="0"/>
        </a:p>
      </dsp:txBody>
      <dsp:txXfrm>
        <a:off x="2591002" y="4080632"/>
        <a:ext cx="1648824" cy="11658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31710" cy="49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t" anchorCtr="0" compatLnSpc="1">
            <a:prstTxWarp prst="textNoShape">
              <a:avLst/>
            </a:prstTxWarp>
          </a:bodyPr>
          <a:lstStyle>
            <a:lvl1pPr defTabSz="916253">
              <a:defRPr sz="1200" noProof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4257" y="1"/>
            <a:ext cx="2933277" cy="49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t" anchorCtr="0" compatLnSpc="1">
            <a:prstTxWarp prst="textNoShape">
              <a:avLst/>
            </a:prstTxWarp>
          </a:bodyPr>
          <a:lstStyle>
            <a:lvl1pPr algn="r" defTabSz="916253">
              <a:defRPr sz="1200" noProof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09758"/>
            <a:ext cx="2931710" cy="49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b" anchorCtr="0" compatLnSpc="1">
            <a:prstTxWarp prst="textNoShape">
              <a:avLst/>
            </a:prstTxWarp>
          </a:bodyPr>
          <a:lstStyle>
            <a:lvl1pPr defTabSz="916253">
              <a:defRPr sz="1200" noProof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4257" y="9409758"/>
            <a:ext cx="2933277" cy="49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b" anchorCtr="0" compatLnSpc="1">
            <a:prstTxWarp prst="textNoShape">
              <a:avLst/>
            </a:prstTxWarp>
          </a:bodyPr>
          <a:lstStyle>
            <a:lvl1pPr algn="r" defTabSz="916253">
              <a:defRPr sz="1200" noProof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7F33C11-0A27-4457-9602-5FB923B1C948}" type="slidenum">
              <a:rPr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06565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31710" cy="49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t" anchorCtr="0" compatLnSpc="1">
            <a:prstTxWarp prst="textNoShape">
              <a:avLst/>
            </a:prstTxWarp>
          </a:bodyPr>
          <a:lstStyle>
            <a:lvl1pPr defTabSz="916253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4257" y="1"/>
            <a:ext cx="2933277" cy="49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t" anchorCtr="0" compatLnSpc="1">
            <a:prstTxWarp prst="textNoShape">
              <a:avLst/>
            </a:prstTxWarp>
          </a:bodyPr>
          <a:lstStyle>
            <a:lvl1pPr algn="r" defTabSz="916253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46650" cy="3711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344" y="4704879"/>
            <a:ext cx="5418414" cy="445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09758"/>
            <a:ext cx="2931710" cy="49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b" anchorCtr="0" compatLnSpc="1">
            <a:prstTxWarp prst="textNoShape">
              <a:avLst/>
            </a:prstTxWarp>
          </a:bodyPr>
          <a:lstStyle>
            <a:lvl1pPr defTabSz="916253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4257" y="9409758"/>
            <a:ext cx="2933277" cy="49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2" rIns="91725" bIns="45862" numCol="1" anchor="b" anchorCtr="0" compatLnSpc="1">
            <a:prstTxWarp prst="textNoShape">
              <a:avLst/>
            </a:prstTxWarp>
          </a:bodyPr>
          <a:lstStyle>
            <a:lvl1pPr algn="r" defTabSz="916253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BC8BE4C-C85D-4ACC-B4EE-D2B7A6AAA39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261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38958" y="9414470"/>
            <a:ext cx="2930143" cy="491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119" tIns="47563" rIns="95119" bIns="47563" anchor="b"/>
          <a:lstStyle/>
          <a:p>
            <a:pPr algn="r" defTabSz="950769"/>
            <a:fld id="{8F156503-B106-4543-8B56-BD069843E1A6}" type="slidenum">
              <a:rPr lang="en-GB" sz="1300"/>
              <a:pPr algn="r" defTabSz="950769"/>
              <a:t>1</a:t>
            </a:fld>
            <a:endParaRPr lang="en-GB" sz="1300" dirty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1225" y="744538"/>
            <a:ext cx="4951413" cy="3714750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980" y="4704879"/>
            <a:ext cx="4967141" cy="4456758"/>
          </a:xfrm>
          <a:noFill/>
          <a:ln/>
        </p:spPr>
        <p:txBody>
          <a:bodyPr lIns="95119" tIns="47563" rIns="95119" bIns="47563"/>
          <a:lstStyle/>
          <a:p>
            <a:pPr eaLnBrk="1" hangingPunct="1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608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3425"/>
            <a:ext cx="4989513" cy="3743325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312" y="4722154"/>
            <a:ext cx="4948337" cy="4478743"/>
          </a:xfrm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783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3425"/>
            <a:ext cx="4989513" cy="3743325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312" y="4722154"/>
            <a:ext cx="4948337" cy="4478743"/>
          </a:xfrm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282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3425"/>
            <a:ext cx="4989513" cy="3743325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312" y="4722154"/>
            <a:ext cx="4948337" cy="4478743"/>
          </a:xfrm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30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25" y="733425"/>
            <a:ext cx="4989513" cy="3743325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5312" y="4722154"/>
            <a:ext cx="4948337" cy="4478743"/>
          </a:xfrm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599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3E565-64F3-4A25-A64F-14562291617E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8B2F4-F847-41E3-9572-3BCB9AD6A04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BB21E-5A4B-4F6F-8534-7CC6A1E930D2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F864F-A218-4C9C-B964-F1E52179610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A232B-71CE-4E3A-BA61-221135A00CDA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028D4-52B3-43BE-8877-66DB93B1362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C0F5-D61A-47EC-A756-2C7B0C96E05B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6B487-3A92-47BA-9C81-6277DF975E09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AD8F-48F4-449E-990C-FA95B15A193F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179CC-FD35-41FE-B655-2C42097F72CC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00B6A-C1FA-445F-98E3-BFAFCC223524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18A41-5D1E-4351-A29A-438FC8474524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EA838-AF1D-4A23-9A1A-CF6D300DF10C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359AD-2392-447E-83DB-67C6C6DA476B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1689B-1CF0-496E-A3C4-CC2D460548F3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BEFC7-79B7-4D02-99F9-587C8B7EABD3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E7A41-16A1-483C-BDFB-DEC3241A0161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1BC2C-CA73-475C-BF30-6516DA21970C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B0076-56C3-4B9F-AD89-A1EEE2F1A9F5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9A143-7674-42E5-B1A2-F18FAEBC6322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94E60-1455-4543-A981-1ACD4F26087B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ED9E3-188A-4D6A-8CDA-97C07AADAB7B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58D32-EC39-4163-9206-DA1C90C939A4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1F5C1-EA74-4E20-AE18-5C7025DE7B7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828C8-66FB-49E3-9669-C1446C589715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31224-C8EA-4DBF-9502-F5F08AAD8ABF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A45E1-4B6B-42AE-892E-0A9266ECCC52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6A42C-8519-4B87-8D70-61C89E395197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40A65-A70E-4A47-B8AB-322E9F67ECC9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5FC86-D99B-49E1-8E2C-3A1560263839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3C605-3B33-43DD-B4D9-BAD580974908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EF88C-9B39-48AC-8E2C-B28E041CB8C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8FD42-532A-4C5D-B704-335B61C163BA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572B7-0CE8-4EAD-B0E1-AE57477F301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E0FA7-2812-424B-8183-411CE94B2679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97AE7-40AF-42CD-AC19-F6CAD960D91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DFFFE-800A-4260-AF0B-C9C873E62543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73ABA-9095-45F5-95A2-49333778D37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984A8-7945-454C-8946-BB8703A353FD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5482-9211-424A-9D78-C31CF6B1891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AC869-6A93-4370-9B2B-35E8A7BAC567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2D079-CD7C-4F7E-B44D-57C7835EFD1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C4BD8-A84A-4B9C-9C91-F6F1D6981FEF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B21DA-D37F-47B3-8B03-47B747031DA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5CE1D475-0F5C-4E9C-BCEA-86141ABA7778}" type="datetimeFigureOut">
              <a:rPr lang="pt-PT"/>
              <a:pPr>
                <a:defRPr/>
              </a:pPr>
              <a:t>18/07/2016</a:t>
            </a:fld>
            <a:endParaRPr lang="pt-PT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2C586343-A9CC-4678-94B6-27D50EAC7F3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22904D75-AD91-475C-8BC2-8945F7113B86}" type="datetime1">
              <a:rPr lang="pt-PT" smtClean="0">
                <a:solidFill>
                  <a:srgbClr val="000000"/>
                </a:solidFill>
              </a:rPr>
              <a:pPr>
                <a:defRPr/>
              </a:pPr>
              <a:t>18/07/2016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679F2BC2-2F4D-4B57-80C2-E7EC8FB050EE}" type="slidenum">
              <a:rPr lang="pt-PT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gray">
          <a:xfrm>
            <a:off x="385763" y="195263"/>
            <a:ext cx="8458199" cy="135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0" hangingPunct="0">
              <a:lnSpc>
                <a:spcPct val="95000"/>
              </a:lnSpc>
              <a:defRPr/>
            </a:pPr>
            <a:r>
              <a:rPr lang="pt-PT" sz="3600" b="1" dirty="0">
                <a:solidFill>
                  <a:srgbClr val="1F497D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Futura Md" pitchFamily="34" charset="0"/>
                <a:cs typeface="+mn-cs"/>
              </a:rPr>
              <a:t>PORTUGUESE MUTUAL GUARANTEE SCHEME</a:t>
            </a:r>
          </a:p>
        </p:txBody>
      </p:sp>
      <p:pic>
        <p:nvPicPr>
          <p:cNvPr id="5" name="Picture 4" descr="garantia mutua puzzle.jpg"/>
          <p:cNvPicPr>
            <a:picLocks noChangeAspect="1"/>
          </p:cNvPicPr>
          <p:nvPr/>
        </p:nvPicPr>
        <p:blipFill>
          <a:blip r:embed="rId3" cstate="print"/>
          <a:srcRect l="8153" t="6665" r="8937" b="5835"/>
          <a:stretch>
            <a:fillRect/>
          </a:stretch>
        </p:blipFill>
        <p:spPr>
          <a:xfrm>
            <a:off x="4271487" y="1794554"/>
            <a:ext cx="3933884" cy="29990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4474" y="1805278"/>
            <a:ext cx="2337759" cy="270843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1994 – 2016</a:t>
            </a:r>
          </a:p>
          <a:p>
            <a:endParaRPr lang="en-GB" sz="1100" b="1" dirty="0">
              <a:solidFill>
                <a:schemeClr val="tx1"/>
              </a:solidFill>
            </a:endParaRPr>
          </a:p>
          <a:p>
            <a:pPr algn="ctr"/>
            <a:r>
              <a:rPr lang="en-GB" sz="3200" b="1" dirty="0">
                <a:solidFill>
                  <a:schemeClr val="tx1"/>
                </a:solidFill>
              </a:rPr>
              <a:t>22 years</a:t>
            </a:r>
          </a:p>
          <a:p>
            <a:r>
              <a:rPr lang="en-GB" sz="1100" b="1" dirty="0">
                <a:solidFill>
                  <a:schemeClr val="tx1"/>
                </a:solidFill>
              </a:rPr>
              <a:t>                  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of activities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in favour of SME,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Employment,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Exports and  </a:t>
            </a:r>
            <a:endParaRPr lang="pt-PT" sz="11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the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Economic Growth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of the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Portuguese Economy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2805" y="6178163"/>
            <a:ext cx="21410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0" hangingPunct="0">
              <a:spcBef>
                <a:spcPct val="60000"/>
              </a:spcBef>
              <a:buClr>
                <a:schemeClr val="accent1"/>
              </a:buClr>
            </a:pPr>
            <a:r>
              <a:rPr lang="en-GB" sz="1400" b="1" dirty="0">
                <a:solidFill>
                  <a:srgbClr val="0000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d" pitchFamily="34" charset="0"/>
              </a:rPr>
              <a:t>Miguel Sousa Branca</a:t>
            </a:r>
          </a:p>
          <a:p>
            <a:r>
              <a:rPr lang="en-GB" sz="1000" b="1" dirty="0">
                <a:solidFill>
                  <a:srgbClr val="0000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d" pitchFamily="34" charset="0"/>
              </a:rPr>
              <a:t>      </a:t>
            </a:r>
            <a:r>
              <a:rPr lang="en-GB" sz="1000" b="1" i="1" dirty="0">
                <a:solidFill>
                  <a:srgbClr val="0000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d" pitchFamily="34" charset="0"/>
              </a:rPr>
              <a:t>SPGM Managing Director</a:t>
            </a:r>
            <a:endParaRPr lang="pt-PT" sz="1000" b="1" i="1" dirty="0">
              <a:solidFill>
                <a:srgbClr val="00008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Futura Md" pitchFamily="34" charset="0"/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 bwMode="gray">
          <a:xfrm>
            <a:off x="5219686" y="6272379"/>
            <a:ext cx="3793405" cy="392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None/>
            </a:pPr>
            <a:r>
              <a:rPr lang="en-US" sz="1400" b="1" dirty="0">
                <a:solidFill>
                  <a:srgbClr val="0000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d" pitchFamily="34" charset="0"/>
              </a:rPr>
              <a:t>Oporto, 23</a:t>
            </a:r>
            <a:r>
              <a:rPr lang="en-US" sz="1400" b="1" baseline="30000" dirty="0">
                <a:solidFill>
                  <a:srgbClr val="0000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d" pitchFamily="34" charset="0"/>
              </a:rPr>
              <a:t>rd</a:t>
            </a:r>
            <a:r>
              <a:rPr lang="en-US" sz="1400" b="1" dirty="0">
                <a:solidFill>
                  <a:srgbClr val="00008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utura Md" pitchFamily="34" charset="0"/>
              </a:rPr>
              <a:t> June 2016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1" descr="SPGM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9597" y="6197066"/>
            <a:ext cx="1147228" cy="48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1" name="AutoShape 5"/>
          <p:cNvSpPr>
            <a:spLocks noChangeArrowheads="1"/>
          </p:cNvSpPr>
          <p:nvPr/>
        </p:nvSpPr>
        <p:spPr bwMode="auto">
          <a:xfrm>
            <a:off x="5180013" y="2559050"/>
            <a:ext cx="3759200" cy="395288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t-PT" sz="3200">
              <a:solidFill>
                <a:srgbClr val="00008A"/>
              </a:solidFill>
              <a:sym typeface="Wingdings 3" pitchFamily="18" charset="2"/>
            </a:endParaRPr>
          </a:p>
        </p:txBody>
      </p:sp>
      <p:grpSp>
        <p:nvGrpSpPr>
          <p:cNvPr id="19461" name="Group 17"/>
          <p:cNvGrpSpPr>
            <a:grpSpLocks/>
          </p:cNvGrpSpPr>
          <p:nvPr/>
        </p:nvGrpSpPr>
        <p:grpSpPr bwMode="auto">
          <a:xfrm>
            <a:off x="7251700" y="6119813"/>
            <a:ext cx="1836738" cy="574675"/>
            <a:chOff x="7140993" y="6054581"/>
            <a:chExt cx="1882931" cy="658151"/>
          </a:xfrm>
        </p:grpSpPr>
        <p:sp>
          <p:nvSpPr>
            <p:cNvPr id="19464" name="Rectangle 12"/>
            <p:cNvSpPr>
              <a:spLocks noChangeArrowheads="1"/>
            </p:cNvSpPr>
            <p:nvPr/>
          </p:nvSpPr>
          <p:spPr bwMode="auto">
            <a:xfrm>
              <a:off x="7536872" y="6054581"/>
              <a:ext cx="923636" cy="346219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PT"/>
            </a:p>
          </p:txBody>
        </p: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7563704" y="6078099"/>
              <a:ext cx="11207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b="1" dirty="0"/>
                <a:t>FCGM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7140993" y="6481900"/>
              <a:ext cx="1882931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/>
                <a:t>Fundo de Contragarantia Mútuo</a:t>
              </a:r>
              <a:endParaRPr lang="en-GB" sz="1000"/>
            </a:p>
          </p:txBody>
        </p:sp>
      </p:grpSp>
      <p:pic>
        <p:nvPicPr>
          <p:cNvPr id="19463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48363"/>
            <a:ext cx="16970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72" y="543370"/>
            <a:ext cx="6289839" cy="442664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300277" y="4445291"/>
            <a:ext cx="1635342" cy="50815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rgbClr val="003399"/>
                </a:solidFill>
                <a:latin typeface="Arial Narrow" pitchFamily="34" charset="0"/>
              </a:rPr>
              <a:t>covers the whole national territory, being dedicated to the rural economy </a:t>
            </a:r>
            <a:endParaRPr lang="pt-PT" sz="1000" dirty="0">
              <a:solidFill>
                <a:srgbClr val="003399"/>
              </a:solidFill>
              <a:latin typeface="Arial Narrow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1" descr="SPGM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9597" y="6197066"/>
            <a:ext cx="1147228" cy="48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1" name="AutoShape 5"/>
          <p:cNvSpPr>
            <a:spLocks noChangeArrowheads="1"/>
          </p:cNvSpPr>
          <p:nvPr/>
        </p:nvSpPr>
        <p:spPr bwMode="auto">
          <a:xfrm>
            <a:off x="5180013" y="2559050"/>
            <a:ext cx="3759200" cy="395288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t-PT" sz="3200">
              <a:solidFill>
                <a:srgbClr val="00008A"/>
              </a:solidFill>
              <a:sym typeface="Wingdings 3" pitchFamily="18" charset="2"/>
            </a:endParaRPr>
          </a:p>
        </p:txBody>
      </p:sp>
      <p:grpSp>
        <p:nvGrpSpPr>
          <p:cNvPr id="19461" name="Group 17"/>
          <p:cNvGrpSpPr>
            <a:grpSpLocks/>
          </p:cNvGrpSpPr>
          <p:nvPr/>
        </p:nvGrpSpPr>
        <p:grpSpPr bwMode="auto">
          <a:xfrm>
            <a:off x="7251700" y="6119813"/>
            <a:ext cx="1836738" cy="574675"/>
            <a:chOff x="7140993" y="6054581"/>
            <a:chExt cx="1882931" cy="658151"/>
          </a:xfrm>
        </p:grpSpPr>
        <p:sp>
          <p:nvSpPr>
            <p:cNvPr id="19464" name="Rectangle 12"/>
            <p:cNvSpPr>
              <a:spLocks noChangeArrowheads="1"/>
            </p:cNvSpPr>
            <p:nvPr/>
          </p:nvSpPr>
          <p:spPr bwMode="auto">
            <a:xfrm>
              <a:off x="7536872" y="6054581"/>
              <a:ext cx="923636" cy="346219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PT"/>
            </a:p>
          </p:txBody>
        </p: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7563704" y="6078099"/>
              <a:ext cx="11207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b="1" dirty="0"/>
                <a:t>FCGM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7140993" y="6481900"/>
              <a:ext cx="1882931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/>
                <a:t>Fundo de Contragarantia Mútuo</a:t>
              </a:r>
              <a:endParaRPr lang="en-GB" sz="1000"/>
            </a:p>
          </p:txBody>
        </p:sp>
      </p:grpSp>
      <p:pic>
        <p:nvPicPr>
          <p:cNvPr id="19463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48363"/>
            <a:ext cx="16970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/>
          <a:srcRect t="8435"/>
          <a:stretch>
            <a:fillRect/>
          </a:stretch>
        </p:blipFill>
        <p:spPr bwMode="auto">
          <a:xfrm>
            <a:off x="921359" y="786166"/>
            <a:ext cx="6716508" cy="45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56198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1" descr="SPGM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9597" y="6197066"/>
            <a:ext cx="1147228" cy="48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1" name="AutoShape 5"/>
          <p:cNvSpPr>
            <a:spLocks noChangeArrowheads="1"/>
          </p:cNvSpPr>
          <p:nvPr/>
        </p:nvSpPr>
        <p:spPr bwMode="auto">
          <a:xfrm>
            <a:off x="5180013" y="2559050"/>
            <a:ext cx="3759200" cy="395288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t-PT" sz="3200">
              <a:solidFill>
                <a:srgbClr val="00008A"/>
              </a:solidFill>
              <a:sym typeface="Wingdings 3" pitchFamily="18" charset="2"/>
            </a:endParaRPr>
          </a:p>
        </p:txBody>
      </p:sp>
      <p:grpSp>
        <p:nvGrpSpPr>
          <p:cNvPr id="19461" name="Group 17"/>
          <p:cNvGrpSpPr>
            <a:grpSpLocks/>
          </p:cNvGrpSpPr>
          <p:nvPr/>
        </p:nvGrpSpPr>
        <p:grpSpPr bwMode="auto">
          <a:xfrm>
            <a:off x="7251700" y="6119813"/>
            <a:ext cx="1836738" cy="574675"/>
            <a:chOff x="7140993" y="6054581"/>
            <a:chExt cx="1882931" cy="658151"/>
          </a:xfrm>
        </p:grpSpPr>
        <p:sp>
          <p:nvSpPr>
            <p:cNvPr id="19464" name="Rectangle 12"/>
            <p:cNvSpPr>
              <a:spLocks noChangeArrowheads="1"/>
            </p:cNvSpPr>
            <p:nvPr/>
          </p:nvSpPr>
          <p:spPr bwMode="auto">
            <a:xfrm>
              <a:off x="7536872" y="6054581"/>
              <a:ext cx="923636" cy="346219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PT"/>
            </a:p>
          </p:txBody>
        </p: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7563704" y="6078099"/>
              <a:ext cx="11207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b="1" dirty="0"/>
                <a:t>FCGM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7140993" y="6481900"/>
              <a:ext cx="1882931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/>
                <a:t>Fundo de Contragarantia Mútuo</a:t>
              </a:r>
              <a:endParaRPr lang="en-GB" sz="1000"/>
            </a:p>
          </p:txBody>
        </p:sp>
      </p:grpSp>
      <p:pic>
        <p:nvPicPr>
          <p:cNvPr id="19463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48363"/>
            <a:ext cx="16970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007547789"/>
              </p:ext>
            </p:extLst>
          </p:nvPr>
        </p:nvGraphicFramePr>
        <p:xfrm>
          <a:off x="1257526" y="72351"/>
          <a:ext cx="6830829" cy="5829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1572411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1" descr="SPGM 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9597" y="6197066"/>
            <a:ext cx="1147228" cy="48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1" name="AutoShape 5"/>
          <p:cNvSpPr>
            <a:spLocks noChangeArrowheads="1"/>
          </p:cNvSpPr>
          <p:nvPr/>
        </p:nvSpPr>
        <p:spPr bwMode="auto">
          <a:xfrm>
            <a:off x="5180013" y="2559050"/>
            <a:ext cx="3759200" cy="395288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t-PT" sz="3200">
              <a:solidFill>
                <a:srgbClr val="00008A"/>
              </a:solidFill>
              <a:sym typeface="Wingdings 3" pitchFamily="18" charset="2"/>
            </a:endParaRPr>
          </a:p>
        </p:txBody>
      </p:sp>
      <p:grpSp>
        <p:nvGrpSpPr>
          <p:cNvPr id="19461" name="Group 17"/>
          <p:cNvGrpSpPr>
            <a:grpSpLocks/>
          </p:cNvGrpSpPr>
          <p:nvPr/>
        </p:nvGrpSpPr>
        <p:grpSpPr bwMode="auto">
          <a:xfrm>
            <a:off x="7251700" y="6119813"/>
            <a:ext cx="1836738" cy="574675"/>
            <a:chOff x="7140993" y="6054581"/>
            <a:chExt cx="1882931" cy="658151"/>
          </a:xfrm>
        </p:grpSpPr>
        <p:sp>
          <p:nvSpPr>
            <p:cNvPr id="19464" name="Rectangle 12"/>
            <p:cNvSpPr>
              <a:spLocks noChangeArrowheads="1"/>
            </p:cNvSpPr>
            <p:nvPr/>
          </p:nvSpPr>
          <p:spPr bwMode="auto">
            <a:xfrm>
              <a:off x="7536872" y="6054581"/>
              <a:ext cx="923636" cy="346219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pt-PT"/>
            </a:p>
          </p:txBody>
        </p: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7563704" y="6078099"/>
              <a:ext cx="1120775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 b="1" dirty="0"/>
                <a:t>FCGM</a:t>
              </a:r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19466" name="Text Box 8"/>
            <p:cNvSpPr txBox="1">
              <a:spLocks noChangeArrowheads="1"/>
            </p:cNvSpPr>
            <p:nvPr/>
          </p:nvSpPr>
          <p:spPr bwMode="auto">
            <a:xfrm>
              <a:off x="7140993" y="6481900"/>
              <a:ext cx="1882931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900"/>
                <a:t>Fundo de Contragarantia Mútuo</a:t>
              </a:r>
              <a:endParaRPr lang="en-GB" sz="1000"/>
            </a:p>
          </p:txBody>
        </p:sp>
      </p:grpSp>
      <p:pic>
        <p:nvPicPr>
          <p:cNvPr id="19463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948363"/>
            <a:ext cx="16970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848519" y="384403"/>
            <a:ext cx="7866078" cy="54476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6700" indent="-266700" algn="just">
              <a:spcBef>
                <a:spcPct val="50000"/>
              </a:spcBef>
              <a:buSzPct val="120000"/>
              <a:buBlip>
                <a:blip r:embed="rId5"/>
              </a:buBlip>
            </a:pPr>
            <a:r>
              <a:rPr lang="en-US" sz="1800" b="1" dirty="0">
                <a:solidFill>
                  <a:srgbClr val="003399"/>
                </a:solidFill>
                <a:latin typeface="Arial Narrow" pitchFamily="34" charset="0"/>
              </a:rPr>
              <a:t>the impact of the Portuguese Mutual Guarantee Scheme in:</a:t>
            </a:r>
          </a:p>
          <a:p>
            <a:pPr algn="just">
              <a:spcBef>
                <a:spcPct val="50000"/>
              </a:spcBef>
              <a:buSzPct val="120000"/>
            </a:pPr>
            <a:endParaRPr lang="en-US" sz="1800" b="1" dirty="0">
              <a:solidFill>
                <a:srgbClr val="003399"/>
              </a:solidFill>
              <a:latin typeface="Arial Narrow" pitchFamily="34" charset="0"/>
            </a:endParaRP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conditions of finance got by </a:t>
            </a:r>
            <a:r>
              <a:rPr lang="en-US" sz="1600" dirty="0" err="1">
                <a:solidFill>
                  <a:srgbClr val="003399"/>
                </a:solidFill>
                <a:latin typeface="Arial Narrow" pitchFamily="34" charset="0"/>
              </a:rPr>
              <a:t>sme</a:t>
            </a: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, such as</a:t>
            </a:r>
          </a:p>
          <a:p>
            <a:pPr marL="1657350" lvl="3" indent="-285750">
              <a:spcBef>
                <a:spcPct val="50000"/>
              </a:spcBef>
              <a:buSzPct val="12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cost of debt</a:t>
            </a:r>
          </a:p>
          <a:p>
            <a:pPr marL="1657350" lvl="3" indent="-285750">
              <a:spcBef>
                <a:spcPct val="50000"/>
              </a:spcBef>
              <a:buSzPct val="12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and actual access to </a:t>
            </a:r>
            <a:r>
              <a:rPr lang="en-US" sz="1600">
                <a:solidFill>
                  <a:srgbClr val="003399"/>
                </a:solidFill>
                <a:latin typeface="Arial Narrow" pitchFamily="34" charset="0"/>
              </a:rPr>
              <a:t>a bank loan </a:t>
            </a:r>
            <a:endParaRPr lang="en-US" sz="1600" dirty="0">
              <a:solidFill>
                <a:srgbClr val="003399"/>
              </a:solidFill>
              <a:latin typeface="Arial Narrow" pitchFamily="34" charset="0"/>
            </a:endParaRPr>
          </a:p>
          <a:p>
            <a:pPr marL="1657350" lvl="3" indent="-285750">
              <a:spcBef>
                <a:spcPct val="50000"/>
              </a:spcBef>
              <a:buSzPct val="120000"/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3399"/>
              </a:solidFill>
              <a:latin typeface="Arial Narrow" pitchFamily="34" charset="0"/>
            </a:endParaRP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amount of investment made by </a:t>
            </a:r>
            <a:r>
              <a:rPr lang="en-US" sz="1600" dirty="0" err="1">
                <a:solidFill>
                  <a:srgbClr val="003399"/>
                </a:solidFill>
                <a:latin typeface="Arial Narrow" pitchFamily="34" charset="0"/>
              </a:rPr>
              <a:t>sme</a:t>
            </a:r>
            <a:endParaRPr lang="en-US" sz="1600" dirty="0">
              <a:solidFill>
                <a:srgbClr val="003399"/>
              </a:solidFill>
              <a:latin typeface="Arial Narrow" pitchFamily="34" charset="0"/>
            </a:endParaRP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endParaRPr lang="en-US" sz="1600" dirty="0">
              <a:solidFill>
                <a:srgbClr val="003399"/>
              </a:solidFill>
              <a:latin typeface="Arial Narrow" pitchFamily="34" charset="0"/>
            </a:endParaRP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amount of exports from </a:t>
            </a:r>
            <a:r>
              <a:rPr lang="en-US" sz="1600" dirty="0" err="1">
                <a:solidFill>
                  <a:srgbClr val="003399"/>
                </a:solidFill>
                <a:latin typeface="Arial Narrow" pitchFamily="34" charset="0"/>
              </a:rPr>
              <a:t>sme</a:t>
            </a:r>
            <a:endParaRPr lang="en-US" sz="1600" dirty="0">
              <a:solidFill>
                <a:srgbClr val="003399"/>
              </a:solidFill>
              <a:latin typeface="Arial Narrow" pitchFamily="34" charset="0"/>
            </a:endParaRP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endParaRPr lang="en-US" sz="1600" dirty="0">
              <a:solidFill>
                <a:srgbClr val="003399"/>
              </a:solidFill>
              <a:latin typeface="Arial Narrow" pitchFamily="34" charset="0"/>
            </a:endParaRP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amount of sales of </a:t>
            </a:r>
            <a:r>
              <a:rPr lang="en-US" sz="1600" dirty="0" err="1">
                <a:solidFill>
                  <a:srgbClr val="003399"/>
                </a:solidFill>
                <a:latin typeface="Arial Narrow" pitchFamily="34" charset="0"/>
              </a:rPr>
              <a:t>sme</a:t>
            </a: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 / variation of GDP</a:t>
            </a: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endParaRPr lang="en-US" sz="1600" dirty="0">
              <a:solidFill>
                <a:srgbClr val="003399"/>
              </a:solidFill>
              <a:latin typeface="Arial Narrow" pitchFamily="34" charset="0"/>
            </a:endParaRP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r>
              <a:rPr lang="en-US" sz="1600" dirty="0">
                <a:solidFill>
                  <a:srgbClr val="003399"/>
                </a:solidFill>
                <a:latin typeface="Arial Narrow" pitchFamily="34" charset="0"/>
              </a:rPr>
              <a:t>employment </a:t>
            </a: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endParaRPr lang="en-US" sz="1600" dirty="0">
              <a:solidFill>
                <a:srgbClr val="003399"/>
              </a:solidFill>
              <a:latin typeface="Arial Narrow" pitchFamily="34" charset="0"/>
            </a:endParaRPr>
          </a:p>
          <a:p>
            <a:pPr marL="723900" lvl="1" indent="-266700">
              <a:spcBef>
                <a:spcPct val="50000"/>
              </a:spcBef>
              <a:buSzPct val="120000"/>
              <a:buBlip>
                <a:blip r:embed="rId5"/>
              </a:buBlip>
            </a:pPr>
            <a:endParaRPr lang="en-US" sz="1000" dirty="0">
              <a:solidFill>
                <a:srgbClr val="003399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4967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PresentationLoad</Template>
  <TotalTime>5691</TotalTime>
  <Words>153</Words>
  <Application>Microsoft Office PowerPoint</Application>
  <PresentationFormat>On-screen Show (4:3)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Futura Md</vt:lpstr>
      <vt:lpstr>Times New Roman</vt:lpstr>
      <vt:lpstr>Wingdings</vt:lpstr>
      <vt:lpstr>Wingdings 3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sintética Sistema Portugues de Garantia Mútua</dc:title>
  <dc:creator>JFF</dc:creator>
  <dc:description>PresentationLoad.com</dc:description>
  <cp:lastModifiedBy>Eleonora Censorii</cp:lastModifiedBy>
  <cp:revision>402</cp:revision>
  <dcterms:created xsi:type="dcterms:W3CDTF">2007-11-27T23:54:21Z</dcterms:created>
  <dcterms:modified xsi:type="dcterms:W3CDTF">2016-07-18T09:39:01Z</dcterms:modified>
</cp:coreProperties>
</file>