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87" r:id="rId3"/>
    <p:sldId id="290" r:id="rId4"/>
    <p:sldId id="289" r:id="rId5"/>
    <p:sldId id="292" r:id="rId6"/>
    <p:sldId id="293" r:id="rId7"/>
    <p:sldId id="294" r:id="rId8"/>
    <p:sldId id="295" r:id="rId9"/>
    <p:sldId id="296" r:id="rId10"/>
  </p:sldIdLst>
  <p:sldSz cx="9144000" cy="6858000" type="screen4x3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59"/>
    <a:srgbClr val="0083C4"/>
    <a:srgbClr val="072F5E"/>
    <a:srgbClr val="123768"/>
    <a:srgbClr val="FFFFFF"/>
    <a:srgbClr val="4FCDF5"/>
    <a:srgbClr val="3FC0ED"/>
    <a:srgbClr val="13416F"/>
    <a:srgbClr val="3EB4DD"/>
    <a:srgbClr val="123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rodrigues\Documents\Trabalho%20em%20curso\SPGM%202016\SPGM%20S&#237;ntes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'Tabelas (2)'!$C$3</c:f>
              <c:strCache>
                <c:ptCount val="1"/>
                <c:pt idx="0">
                  <c:v>Amount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'Tabelas (2)'!$A$18:$A$23</c:f>
              <c:strCach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strCache>
            </c:strRef>
          </c:cat>
          <c:val>
            <c:numRef>
              <c:f>'Tabelas (2)'!$C$18:$C$23</c:f>
              <c:numCache>
                <c:formatCode>#,##0\ "€"</c:formatCode>
                <c:ptCount val="6"/>
                <c:pt idx="0">
                  <c:v>2276825398.1300001</c:v>
                </c:pt>
                <c:pt idx="1">
                  <c:v>1714210076.9199965</c:v>
                </c:pt>
                <c:pt idx="2">
                  <c:v>635028480.95000017</c:v>
                </c:pt>
                <c:pt idx="3">
                  <c:v>906427063.30999732</c:v>
                </c:pt>
                <c:pt idx="4">
                  <c:v>1146252544.3099992</c:v>
                </c:pt>
                <c:pt idx="5">
                  <c:v>958641000.22999978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4C-4EDE-9F19-23B8CC31F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859328"/>
        <c:axId val="148858936"/>
      </c:barChart>
      <c:lineChart>
        <c:grouping val="standard"/>
        <c:varyColors val="0"/>
        <c:ser>
          <c:idx val="0"/>
          <c:order val="0"/>
          <c:tx>
            <c:strRef>
              <c:f>'Tabelas (2)'!$B$3</c:f>
              <c:strCache>
                <c:ptCount val="1"/>
                <c:pt idx="0">
                  <c:v>Number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'Tabelas (2)'!$A$18:$A$23</c:f>
              <c:strCach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strCache>
            </c:strRef>
          </c:cat>
          <c:val>
            <c:numRef>
              <c:f>'Tabelas (2)'!$B$18:$B$23</c:f>
              <c:numCache>
                <c:formatCode>#,##0</c:formatCode>
                <c:ptCount val="6"/>
                <c:pt idx="0">
                  <c:v>46951</c:v>
                </c:pt>
                <c:pt idx="1">
                  <c:v>35083</c:v>
                </c:pt>
                <c:pt idx="2">
                  <c:v>12308</c:v>
                </c:pt>
                <c:pt idx="3">
                  <c:v>19462</c:v>
                </c:pt>
                <c:pt idx="4">
                  <c:v>24431</c:v>
                </c:pt>
                <c:pt idx="5">
                  <c:v>23763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4C-4EDE-9F19-23B8CC31F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858152"/>
        <c:axId val="148858544"/>
      </c:lineChart>
      <c:catAx>
        <c:axId val="148858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8858544"/>
        <c:crosses val="autoZero"/>
        <c:auto val="1"/>
        <c:lblAlgn val="ctr"/>
        <c:lblOffset val="100"/>
        <c:noMultiLvlLbl val="0"/>
      </c:catAx>
      <c:valAx>
        <c:axId val="148858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PT" sz="1200"/>
                  <a:t>Number</a:t>
                </a:r>
              </a:p>
            </c:rich>
          </c:tx>
          <c:layout>
            <c:manualLayout>
              <c:xMode val="edge"/>
              <c:yMode val="edge"/>
              <c:x val="1.61913270076069E-2"/>
              <c:y val="3.678407218097470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8858152"/>
        <c:crosses val="autoZero"/>
        <c:crossBetween val="between"/>
      </c:valAx>
      <c:valAx>
        <c:axId val="148858936"/>
        <c:scaling>
          <c:orientation val="minMax"/>
        </c:scaling>
        <c:delete val="0"/>
        <c:axPos val="r"/>
        <c:numFmt formatCode="#,##0\ &quot;€&quot;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8859328"/>
        <c:crosses val="max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catAx>
        <c:axId val="1488593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88589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1E088-A304-4A19-AE4E-3665EBE72311}" type="datetimeFigureOut">
              <a:rPr lang="pt-PT" smtClean="0"/>
              <a:t>18/07/2016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B7848D-2AD8-4C2B-8358-E5F3165531D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4562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0030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CP_CPBS_Branco-V-Aprese-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584200"/>
            <a:ext cx="2243138" cy="215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83200" y="3441600"/>
            <a:ext cx="8208000" cy="6480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3400">
                <a:solidFill>
                  <a:schemeClr val="bg1"/>
                </a:solidFill>
                <a:latin typeface="Open Sans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83200" y="4266000"/>
            <a:ext cx="5436000" cy="39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/>
              </a:defRPr>
            </a:lvl1pPr>
            <a:lvl2pPr>
              <a:defRPr sz="2000">
                <a:latin typeface="Open Sans"/>
              </a:defRPr>
            </a:lvl2pPr>
            <a:lvl3pPr>
              <a:defRPr sz="2000">
                <a:latin typeface="Open Sans"/>
              </a:defRPr>
            </a:lvl3pPr>
            <a:lvl4pPr>
              <a:defRPr sz="2000">
                <a:latin typeface="Open Sans"/>
              </a:defRPr>
            </a:lvl4pPr>
            <a:lvl5pPr>
              <a:defRPr sz="2000">
                <a:latin typeface="Open Sans"/>
              </a:defRPr>
            </a:lvl5pPr>
          </a:lstStyle>
          <a:p>
            <a:pPr lvl="0"/>
            <a:r>
              <a:rPr lang="pt-PT" dirty="0" err="1"/>
              <a:t>Subtitle</a:t>
            </a:r>
            <a:r>
              <a:rPr lang="pt-PT" dirty="0"/>
              <a:t> </a:t>
            </a:r>
            <a:r>
              <a:rPr lang="pt-PT" dirty="0" err="1"/>
              <a:t>here</a:t>
            </a:r>
            <a:endParaRPr lang="pt-PT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83200" y="5320800"/>
            <a:ext cx="5500800" cy="3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  <a:latin typeface="Open Sans"/>
              </a:defRPr>
            </a:lvl1pPr>
            <a:lvl2pPr marL="457200" indent="0">
              <a:buNone/>
              <a:defRPr sz="1600">
                <a:latin typeface="Open Sans"/>
              </a:defRPr>
            </a:lvl2pPr>
            <a:lvl3pPr marL="914400" indent="0">
              <a:buNone/>
              <a:defRPr sz="1600">
                <a:latin typeface="Open Sans"/>
              </a:defRPr>
            </a:lvl3pPr>
            <a:lvl4pPr marL="1371600" indent="0">
              <a:buNone/>
              <a:defRPr sz="1600">
                <a:latin typeface="Open Sans"/>
              </a:defRPr>
            </a:lvl4pPr>
            <a:lvl5pPr marL="1828800" indent="0">
              <a:buNone/>
              <a:defRPr sz="1600">
                <a:latin typeface="Open Sans"/>
              </a:defRPr>
            </a:lvl5pPr>
          </a:lstStyle>
          <a:p>
            <a:pPr lvl="0"/>
            <a:r>
              <a:rPr lang="en-US" dirty="0"/>
              <a:t>Author here</a:t>
            </a:r>
          </a:p>
        </p:txBody>
      </p:sp>
    </p:spTree>
    <p:extLst>
      <p:ext uri="{BB962C8B-B14F-4D97-AF65-F5344CB8AC3E}">
        <p14:creationId xmlns:p14="http://schemas.microsoft.com/office/powerpoint/2010/main" val="2418457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ágina intei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137275"/>
            <a:ext cx="9144000" cy="720725"/>
          </a:xfrm>
          <a:prstGeom prst="rect">
            <a:avLst/>
          </a:prstGeom>
          <a:solidFill>
            <a:srgbClr val="0030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5"/>
          </p:nvPr>
        </p:nvSpPr>
        <p:spPr>
          <a:xfrm>
            <a:off x="5611091" y="6407150"/>
            <a:ext cx="2493818" cy="365125"/>
          </a:xfrm>
          <a:prstGeom prst="rect">
            <a:avLst/>
          </a:prstGeom>
        </p:spPr>
        <p:txBody>
          <a:bodyPr vert="horz" lIns="0" tIns="0" bIns="0" anchor="ctr" anchorCtr="0"/>
          <a:lstStyle>
            <a:lvl1pPr marL="0" indent="0" algn="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  <a:latin typeface="Open Sans"/>
                <a:cs typeface="Arial"/>
              </a:defRPr>
            </a:lvl1pPr>
            <a:lvl2pPr marL="457200" indent="0" algn="r">
              <a:buNone/>
              <a:defRPr sz="1200">
                <a:solidFill>
                  <a:schemeClr val="bg1"/>
                </a:solidFill>
                <a:latin typeface="Palatino Linotype"/>
                <a:cs typeface="Palatino Linotype"/>
              </a:defRPr>
            </a:lvl2pPr>
            <a:lvl3pPr marL="914400" indent="0" algn="r">
              <a:buNone/>
              <a:defRPr sz="1200">
                <a:solidFill>
                  <a:schemeClr val="bg1"/>
                </a:solidFill>
                <a:latin typeface="Palatino Linotype"/>
                <a:cs typeface="Palatino Linotype"/>
              </a:defRPr>
            </a:lvl3pPr>
            <a:lvl4pPr marL="1371600" indent="0" algn="r">
              <a:buNone/>
              <a:defRPr sz="1200">
                <a:solidFill>
                  <a:schemeClr val="bg1"/>
                </a:solidFill>
                <a:latin typeface="Palatino Linotype"/>
                <a:cs typeface="Palatino Linotype"/>
              </a:defRPr>
            </a:lvl4pPr>
            <a:lvl5pPr marL="1828800" indent="0" algn="r">
              <a:buNone/>
              <a:defRPr sz="1200">
                <a:solidFill>
                  <a:schemeClr val="bg1"/>
                </a:solidFill>
                <a:latin typeface="Palatino Linotype"/>
                <a:cs typeface="Palatino Linotype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382000" y="6407150"/>
            <a:ext cx="469900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Open Sans"/>
                <a:cs typeface="Arial" panose="020B0604020202020204" pitchFamily="34" charset="0"/>
              </a:defRPr>
            </a:lvl1pPr>
          </a:lstStyle>
          <a:p>
            <a:fld id="{798940FC-C6C5-4CEE-8782-C0926680E606}" type="slidenum">
              <a:rPr lang="en-US" altLang="pt-PT" smtClean="0"/>
              <a:pPr/>
              <a:t>‹#›</a:t>
            </a:fld>
            <a:endParaRPr lang="en-US" altLang="pt-PT"/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399634" y="1592262"/>
            <a:ext cx="8424000" cy="4320000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1pPr>
            <a:lvl2pPr marL="720725" indent="-285750">
              <a:buFont typeface="Courier New" panose="02070309020205020404" pitchFamily="49" charset="0"/>
              <a:buChar char="o"/>
              <a:defRPr sz="18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2pPr>
            <a:lvl3pPr marL="989013" indent="-228600">
              <a:defRPr sz="16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3pPr>
            <a:lvl4pPr marL="1258888" indent="-228600">
              <a:defRPr sz="16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4pPr>
            <a:lvl5pPr marL="1527175" indent="-228600">
              <a:defRPr sz="14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pt-PT" noProof="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1000" y="406470"/>
            <a:ext cx="8424000" cy="547200"/>
          </a:xfrm>
          <a:prstGeom prst="rect">
            <a:avLst/>
          </a:prstGeom>
          <a:noFill/>
        </p:spPr>
        <p:txBody>
          <a:bodyPr/>
          <a:lstStyle>
            <a:lvl1pPr algn="l">
              <a:defRPr sz="3200" baseline="0">
                <a:solidFill>
                  <a:srgbClr val="072F5E"/>
                </a:solidFill>
                <a:latin typeface="Open Sans"/>
                <a:cs typeface="Arial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pt-PT" noProof="0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9634" y="1008384"/>
            <a:ext cx="8424000" cy="471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aseline="0">
                <a:solidFill>
                  <a:srgbClr val="0083C4"/>
                </a:solidFill>
                <a:latin typeface="Open Sans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pt-PT" noProof="0" dirty="0"/>
          </a:p>
        </p:txBody>
      </p:sp>
      <p:pic>
        <p:nvPicPr>
          <p:cNvPr id="7" name="Picture 6" descr="UCP_CPBS_branco-H-Apres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224588"/>
            <a:ext cx="26416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734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lunas sem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6137275"/>
            <a:ext cx="9144000" cy="720725"/>
          </a:xfrm>
          <a:prstGeom prst="rect">
            <a:avLst/>
          </a:prstGeom>
          <a:solidFill>
            <a:srgbClr val="0030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5"/>
          </p:nvPr>
        </p:nvSpPr>
        <p:spPr>
          <a:xfrm>
            <a:off x="5611091" y="6407150"/>
            <a:ext cx="2493818" cy="365125"/>
          </a:xfrm>
          <a:prstGeom prst="rect">
            <a:avLst/>
          </a:prstGeom>
        </p:spPr>
        <p:txBody>
          <a:bodyPr vert="horz" lIns="0" tIns="0" bIns="0" anchor="ctr" anchorCtr="0"/>
          <a:lstStyle>
            <a:lvl1pPr marL="0" indent="0" algn="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  <a:latin typeface="Open Sans"/>
                <a:cs typeface="Arial"/>
              </a:defRPr>
            </a:lvl1pPr>
            <a:lvl2pPr marL="457200" indent="0" algn="r">
              <a:buNone/>
              <a:defRPr sz="1200">
                <a:solidFill>
                  <a:schemeClr val="bg1"/>
                </a:solidFill>
                <a:latin typeface="Palatino Linotype"/>
                <a:cs typeface="Palatino Linotype"/>
              </a:defRPr>
            </a:lvl2pPr>
            <a:lvl3pPr marL="914400" indent="0" algn="r">
              <a:buNone/>
              <a:defRPr sz="1200">
                <a:solidFill>
                  <a:schemeClr val="bg1"/>
                </a:solidFill>
                <a:latin typeface="Palatino Linotype"/>
                <a:cs typeface="Palatino Linotype"/>
              </a:defRPr>
            </a:lvl3pPr>
            <a:lvl4pPr marL="1371600" indent="0" algn="r">
              <a:buNone/>
              <a:defRPr sz="1200">
                <a:solidFill>
                  <a:schemeClr val="bg1"/>
                </a:solidFill>
                <a:latin typeface="Palatino Linotype"/>
                <a:cs typeface="Palatino Linotype"/>
              </a:defRPr>
            </a:lvl4pPr>
            <a:lvl5pPr marL="1828800" indent="0" algn="r">
              <a:buNone/>
              <a:defRPr sz="1200">
                <a:solidFill>
                  <a:schemeClr val="bg1"/>
                </a:solidFill>
                <a:latin typeface="Palatino Linotype"/>
                <a:cs typeface="Palatino Linotype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382000" y="6407150"/>
            <a:ext cx="469900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Open Sans"/>
                <a:cs typeface="Arial" panose="020B0604020202020204" pitchFamily="34" charset="0"/>
              </a:defRPr>
            </a:lvl1pPr>
          </a:lstStyle>
          <a:p>
            <a:fld id="{798940FC-C6C5-4CEE-8782-C0926680E606}" type="slidenum">
              <a:rPr lang="en-US" altLang="pt-PT" smtClean="0"/>
              <a:pPr/>
              <a:t>‹#›</a:t>
            </a:fld>
            <a:endParaRPr lang="en-US" altLang="pt-PT"/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399634" y="1592262"/>
            <a:ext cx="4140000" cy="4320000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1pPr>
            <a:lvl2pPr marL="720725" indent="-285750">
              <a:buFont typeface="Courier New" panose="02070309020205020404" pitchFamily="49" charset="0"/>
              <a:buChar char="o"/>
              <a:defRPr sz="18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2pPr>
            <a:lvl3pPr marL="989013" indent="-228600">
              <a:defRPr sz="16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3pPr>
            <a:lvl4pPr marL="1258888" indent="-228600">
              <a:defRPr sz="16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4pPr>
            <a:lvl5pPr marL="1527175" indent="-228600">
              <a:defRPr sz="14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pt-PT" noProof="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1000" y="406470"/>
            <a:ext cx="8424000" cy="547200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72F5E"/>
                </a:solidFill>
                <a:latin typeface="Open Sans"/>
                <a:cs typeface="Arial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pt-PT" noProof="0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9634" y="1008384"/>
            <a:ext cx="8424000" cy="471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aseline="0">
                <a:solidFill>
                  <a:srgbClr val="0083C4"/>
                </a:solidFill>
                <a:latin typeface="Open Sans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pt-PT" noProof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8"/>
          </p:nvPr>
        </p:nvSpPr>
        <p:spPr>
          <a:xfrm>
            <a:off x="4665000" y="1592262"/>
            <a:ext cx="4140000" cy="4320000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1pPr>
            <a:lvl2pPr marL="720725" indent="-285750">
              <a:buFont typeface="Courier New" panose="02070309020205020404" pitchFamily="49" charset="0"/>
              <a:buChar char="o"/>
              <a:defRPr sz="18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2pPr>
            <a:lvl3pPr marL="989013" indent="-228600">
              <a:defRPr sz="16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3pPr>
            <a:lvl4pPr marL="1258888" indent="-228600">
              <a:defRPr sz="16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4pPr>
            <a:lvl5pPr marL="1527175" indent="-228600">
              <a:defRPr sz="14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pt-PT" noProof="0" dirty="0"/>
          </a:p>
        </p:txBody>
      </p:sp>
      <p:pic>
        <p:nvPicPr>
          <p:cNvPr id="13" name="Picture 12" descr="UCP_CPBS_branco-H-Apres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224588"/>
            <a:ext cx="26416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494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lunas com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6137275"/>
            <a:ext cx="9144000" cy="720725"/>
          </a:xfrm>
          <a:prstGeom prst="rect">
            <a:avLst/>
          </a:prstGeom>
          <a:solidFill>
            <a:srgbClr val="0030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5"/>
          </p:nvPr>
        </p:nvSpPr>
        <p:spPr>
          <a:xfrm>
            <a:off x="5611091" y="6407150"/>
            <a:ext cx="2493818" cy="365125"/>
          </a:xfrm>
          <a:prstGeom prst="rect">
            <a:avLst/>
          </a:prstGeom>
        </p:spPr>
        <p:txBody>
          <a:bodyPr vert="horz" lIns="0" tIns="0" bIns="0" anchor="ctr" anchorCtr="0"/>
          <a:lstStyle>
            <a:lvl1pPr marL="0" indent="0" algn="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  <a:latin typeface="Open Sans"/>
                <a:cs typeface="Arial"/>
              </a:defRPr>
            </a:lvl1pPr>
            <a:lvl2pPr marL="457200" indent="0" algn="r">
              <a:buNone/>
              <a:defRPr sz="1200">
                <a:solidFill>
                  <a:schemeClr val="bg1"/>
                </a:solidFill>
                <a:latin typeface="Palatino Linotype"/>
                <a:cs typeface="Palatino Linotype"/>
              </a:defRPr>
            </a:lvl2pPr>
            <a:lvl3pPr marL="914400" indent="0" algn="r">
              <a:buNone/>
              <a:defRPr sz="1200">
                <a:solidFill>
                  <a:schemeClr val="bg1"/>
                </a:solidFill>
                <a:latin typeface="Palatino Linotype"/>
                <a:cs typeface="Palatino Linotype"/>
              </a:defRPr>
            </a:lvl3pPr>
            <a:lvl4pPr marL="1371600" indent="0" algn="r">
              <a:buNone/>
              <a:defRPr sz="1200">
                <a:solidFill>
                  <a:schemeClr val="bg1"/>
                </a:solidFill>
                <a:latin typeface="Palatino Linotype"/>
                <a:cs typeface="Palatino Linotype"/>
              </a:defRPr>
            </a:lvl4pPr>
            <a:lvl5pPr marL="1828800" indent="0" algn="r">
              <a:buNone/>
              <a:defRPr sz="1200">
                <a:solidFill>
                  <a:schemeClr val="bg1"/>
                </a:solidFill>
                <a:latin typeface="Palatino Linotype"/>
                <a:cs typeface="Palatino Linotype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382000" y="6407150"/>
            <a:ext cx="469900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Open Sans"/>
                <a:cs typeface="Arial" panose="020B0604020202020204" pitchFamily="34" charset="0"/>
              </a:defRPr>
            </a:lvl1pPr>
          </a:lstStyle>
          <a:p>
            <a:fld id="{798940FC-C6C5-4CEE-8782-C0926680E606}" type="slidenum">
              <a:rPr lang="en-US" altLang="pt-PT" smtClean="0"/>
              <a:pPr/>
              <a:t>‹#›</a:t>
            </a:fld>
            <a:endParaRPr lang="en-US" altLang="pt-PT"/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398774" y="2085654"/>
            <a:ext cx="4140000" cy="382660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1pPr>
            <a:lvl2pPr marL="720725" indent="-285750">
              <a:buFont typeface="Courier New" panose="02070309020205020404" pitchFamily="49" charset="0"/>
              <a:buChar char="o"/>
              <a:defRPr sz="18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2pPr>
            <a:lvl3pPr marL="989013" indent="-228600">
              <a:defRPr sz="16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3pPr>
            <a:lvl4pPr marL="1258888" indent="-228600">
              <a:defRPr sz="16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4pPr>
            <a:lvl5pPr marL="1527175" indent="-228600">
              <a:defRPr sz="14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pt-PT" noProof="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1000" y="406470"/>
            <a:ext cx="8424000" cy="547200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72F5E"/>
                </a:solidFill>
                <a:latin typeface="Open Sans"/>
                <a:cs typeface="Arial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pt-PT" noProof="0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9634" y="1008384"/>
            <a:ext cx="8424000" cy="471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aseline="0">
                <a:solidFill>
                  <a:srgbClr val="0083C4"/>
                </a:solidFill>
                <a:latin typeface="Open Sans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pt-PT" noProof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8"/>
          </p:nvPr>
        </p:nvSpPr>
        <p:spPr>
          <a:xfrm>
            <a:off x="4660844" y="2085654"/>
            <a:ext cx="4140000" cy="3826608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1pPr>
            <a:lvl2pPr marL="720725" indent="-285750">
              <a:buFont typeface="Courier New" panose="02070309020205020404" pitchFamily="49" charset="0"/>
              <a:buChar char="o"/>
              <a:defRPr sz="18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2pPr>
            <a:lvl3pPr marL="989013" indent="-228600">
              <a:defRPr sz="16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3pPr>
            <a:lvl4pPr marL="1258888" indent="-228600">
              <a:defRPr sz="16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4pPr>
            <a:lvl5pPr marL="1527175" indent="-228600">
              <a:defRPr sz="1400" baseline="0">
                <a:solidFill>
                  <a:srgbClr val="13416F"/>
                </a:solidFill>
                <a:latin typeface="Open Sans"/>
                <a:cs typeface="Arial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pt-PT" noProof="0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9"/>
          </p:nvPr>
        </p:nvSpPr>
        <p:spPr>
          <a:xfrm>
            <a:off x="398774" y="1581056"/>
            <a:ext cx="4140000" cy="4785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072F5E"/>
                </a:solidFill>
                <a:latin typeface="Open Sans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20"/>
          </p:nvPr>
        </p:nvSpPr>
        <p:spPr>
          <a:xfrm>
            <a:off x="4660844" y="1579346"/>
            <a:ext cx="4140000" cy="4785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072F5E"/>
                </a:solidFill>
                <a:latin typeface="Open Sans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15" name="Picture 14" descr="UCP_CPBS_branco-H-Apres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224588"/>
            <a:ext cx="26416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44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parad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0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Open San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85627" y="4406901"/>
            <a:ext cx="8044665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chemeClr val="bg1"/>
                </a:solidFill>
                <a:latin typeface="Open Sans"/>
              </a:defRPr>
            </a:lvl1pPr>
          </a:lstStyle>
          <a:p>
            <a:r>
              <a:rPr lang="en-US" noProof="0"/>
              <a:t>Click to edit Master title style</a:t>
            </a:r>
            <a:endParaRPr lang="pt-PT" noProof="0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585627" y="2906715"/>
            <a:ext cx="8044665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  <a:latin typeface="Open San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8" name="Picture 7" descr="UCP_CPBS_branco-H-Apres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224588"/>
            <a:ext cx="26416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6709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137275"/>
            <a:ext cx="9144000" cy="720725"/>
          </a:xfrm>
          <a:prstGeom prst="rect">
            <a:avLst/>
          </a:prstGeom>
          <a:solidFill>
            <a:srgbClr val="0030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Picture 2" descr="UCP_CPBS_branco-H-Apres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224588"/>
            <a:ext cx="26416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25"/>
          <p:cNvSpPr>
            <a:spLocks noGrp="1"/>
          </p:cNvSpPr>
          <p:nvPr>
            <p:ph type="body" sz="quarter" idx="15"/>
          </p:nvPr>
        </p:nvSpPr>
        <p:spPr>
          <a:xfrm>
            <a:off x="5611091" y="6407150"/>
            <a:ext cx="2493818" cy="365125"/>
          </a:xfrm>
          <a:prstGeom prst="rect">
            <a:avLst/>
          </a:prstGeom>
        </p:spPr>
        <p:txBody>
          <a:bodyPr vert="horz" lIns="0" tIns="0" bIns="0" anchor="ctr" anchorCtr="0"/>
          <a:lstStyle>
            <a:lvl1pPr marL="0" indent="0" algn="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  <a:latin typeface="Open Sans"/>
                <a:cs typeface="Arial"/>
              </a:defRPr>
            </a:lvl1pPr>
            <a:lvl2pPr marL="457200" indent="0" algn="r">
              <a:buNone/>
              <a:defRPr sz="1200">
                <a:solidFill>
                  <a:schemeClr val="bg1"/>
                </a:solidFill>
                <a:latin typeface="Palatino Linotype"/>
                <a:cs typeface="Palatino Linotype"/>
              </a:defRPr>
            </a:lvl2pPr>
            <a:lvl3pPr marL="914400" indent="0" algn="r">
              <a:buNone/>
              <a:defRPr sz="1200">
                <a:solidFill>
                  <a:schemeClr val="bg1"/>
                </a:solidFill>
                <a:latin typeface="Palatino Linotype"/>
                <a:cs typeface="Palatino Linotype"/>
              </a:defRPr>
            </a:lvl3pPr>
            <a:lvl4pPr marL="1371600" indent="0" algn="r">
              <a:buNone/>
              <a:defRPr sz="1200">
                <a:solidFill>
                  <a:schemeClr val="bg1"/>
                </a:solidFill>
                <a:latin typeface="Palatino Linotype"/>
                <a:cs typeface="Palatino Linotype"/>
              </a:defRPr>
            </a:lvl4pPr>
            <a:lvl5pPr marL="1828800" indent="0" algn="r">
              <a:buNone/>
              <a:defRPr sz="1200">
                <a:solidFill>
                  <a:schemeClr val="bg1"/>
                </a:solidFill>
                <a:latin typeface="Palatino Linotype"/>
                <a:cs typeface="Palatino Linotype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382000" y="6407150"/>
            <a:ext cx="469900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Open Sans"/>
                <a:cs typeface="Arial" panose="020B0604020202020204" pitchFamily="34" charset="0"/>
              </a:defRPr>
            </a:lvl1pPr>
          </a:lstStyle>
          <a:p>
            <a:fld id="{798940FC-C6C5-4CEE-8782-C0926680E606}" type="slidenum">
              <a:rPr lang="en-US" altLang="pt-PT" smtClean="0"/>
              <a:pPr/>
              <a:t>‹#›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0188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4602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2" r:id="rId2"/>
    <p:sldLayoutId id="2147483813" r:id="rId3"/>
    <p:sldLayoutId id="2147483814" r:id="rId4"/>
    <p:sldLayoutId id="2147483815" r:id="rId5"/>
    <p:sldLayoutId id="2147483811" r:id="rId6"/>
    <p:sldLayoutId id="2147483816" r:id="rId7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199" y="3441600"/>
            <a:ext cx="8352983" cy="1061268"/>
          </a:xfrm>
        </p:spPr>
        <p:txBody>
          <a:bodyPr/>
          <a:lstStyle/>
          <a:p>
            <a:r>
              <a:rPr lang="pt-PT" sz="3200" b="1" dirty="0" err="1"/>
              <a:t>Economic</a:t>
            </a:r>
            <a:r>
              <a:rPr lang="pt-PT" sz="3200" b="1" dirty="0"/>
              <a:t> </a:t>
            </a:r>
            <a:r>
              <a:rPr lang="pt-PT" sz="3200" b="1" dirty="0" err="1"/>
              <a:t>Impact</a:t>
            </a:r>
            <a:r>
              <a:rPr lang="pt-PT" sz="3200" b="1" dirty="0"/>
              <a:t> </a:t>
            </a:r>
            <a:r>
              <a:rPr lang="pt-PT" sz="3200" b="1" dirty="0" err="1"/>
              <a:t>of</a:t>
            </a:r>
            <a:r>
              <a:rPr lang="pt-PT" sz="3200" b="1" dirty="0"/>
              <a:t> </a:t>
            </a:r>
            <a:r>
              <a:rPr lang="pt-PT" sz="3200" b="1" dirty="0" err="1"/>
              <a:t>the</a:t>
            </a:r>
            <a:r>
              <a:rPr lang="pt-PT" sz="3200" b="1" dirty="0"/>
              <a:t> </a:t>
            </a:r>
            <a:br>
              <a:rPr lang="pt-PT" sz="3200" b="1" dirty="0"/>
            </a:br>
            <a:r>
              <a:rPr lang="pt-PT" sz="3200" b="1" dirty="0"/>
              <a:t>Portuguese Mutual </a:t>
            </a:r>
            <a:r>
              <a:rPr lang="pt-PT" sz="3200" b="1" dirty="0" err="1"/>
              <a:t>Guarantee</a:t>
            </a:r>
            <a:r>
              <a:rPr lang="pt-PT" sz="3200" b="1" dirty="0"/>
              <a:t> </a:t>
            </a:r>
            <a:r>
              <a:rPr lang="pt-PT" sz="3200" b="1" dirty="0" err="1"/>
              <a:t>Scheme</a:t>
            </a:r>
            <a:br>
              <a:rPr lang="pt-PT" sz="3200" b="1" dirty="0"/>
            </a:br>
            <a:r>
              <a:rPr lang="pt-PT" sz="3200" b="1" dirty="0"/>
              <a:t>2009-2014</a:t>
            </a:r>
            <a:endParaRPr lang="pt-PT" sz="3200" cap="smal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83199" y="4906517"/>
            <a:ext cx="5807209" cy="399600"/>
          </a:xfrm>
        </p:spPr>
        <p:txBody>
          <a:bodyPr/>
          <a:lstStyle/>
          <a:p>
            <a:r>
              <a:rPr lang="pt-PT" dirty="0"/>
              <a:t>Vasco Rodrigues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224153" y="6048167"/>
            <a:ext cx="2114673" cy="338400"/>
          </a:xfrm>
        </p:spPr>
        <p:txBody>
          <a:bodyPr/>
          <a:lstStyle/>
          <a:p>
            <a:pPr algn="r"/>
            <a:r>
              <a:rPr lang="pt-PT" dirty="0"/>
              <a:t>Porto, 23 </a:t>
            </a:r>
            <a:r>
              <a:rPr lang="pt-PT" dirty="0" err="1"/>
              <a:t>June</a:t>
            </a:r>
            <a:r>
              <a:rPr lang="pt-PT" dirty="0"/>
              <a:t> 2016</a:t>
            </a:r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6224153" y="5709767"/>
            <a:ext cx="2114673" cy="338400"/>
          </a:xfrm>
          <a:prstGeom prst="rect">
            <a:avLst/>
          </a:prstGeom>
        </p:spPr>
        <p:txBody>
          <a:bodyPr/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bg1"/>
                </a:solidFill>
                <a:latin typeface="Open Sans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Open Sans"/>
                <a:ea typeface="MS PGothic" panose="020B0600070205080204" pitchFamily="34" charset="-128"/>
                <a:cs typeface="ＭＳ Ｐゴシック" charset="0"/>
              </a:defRPr>
            </a:lvl2pPr>
            <a:lvl3pPr marL="9144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Open Sans"/>
                <a:ea typeface="MS PGothic" panose="020B0600070205080204" pitchFamily="34" charset="-128"/>
                <a:cs typeface="ＭＳ Ｐゴシック" charset="0"/>
              </a:defRPr>
            </a:lvl3pPr>
            <a:lvl4pPr marL="13716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Open Sans"/>
                <a:ea typeface="MS PGothic" panose="020B0600070205080204" pitchFamily="34" charset="-128"/>
                <a:cs typeface="ＭＳ Ｐゴシック" charset="0"/>
              </a:defRPr>
            </a:lvl4pPr>
            <a:lvl5pPr marL="18288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Open Sans"/>
                <a:ea typeface="MS PGothic" panose="020B0600070205080204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dirty="0"/>
              <a:t>AECM </a:t>
            </a:r>
            <a:r>
              <a:rPr lang="pt-PT" dirty="0" err="1"/>
              <a:t>Seminar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8098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Mutual guarantees in Portugal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New guarantees 2009-2014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7"/>
            <p:extLst>
              <p:ext uri="{D42A27DB-BD31-4B8C-83A1-F6EECF244321}">
                <p14:modId xmlns:p14="http://schemas.microsoft.com/office/powerpoint/2010/main" val="1467909355"/>
              </p:ext>
            </p:extLst>
          </p:nvPr>
        </p:nvGraphicFramePr>
        <p:xfrm>
          <a:off x="400050" y="1592263"/>
          <a:ext cx="8423275" cy="4319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8940FC-C6C5-4CEE-8782-C0926680E606}" type="slidenum">
              <a:rPr lang="en-US" altLang="pt-PT" smtClean="0"/>
              <a:pPr/>
              <a:t>2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428517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Content Placeholder 8"/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pt-PT" dirty="0"/>
              <a:t>Access to </a:t>
            </a:r>
            <a:r>
              <a:rPr lang="pt-PT" dirty="0" err="1"/>
              <a:t>finance</a:t>
            </a:r>
            <a:endParaRPr lang="pt-PT" dirty="0"/>
          </a:p>
          <a:p>
            <a:r>
              <a:rPr lang="pt-PT" dirty="0" err="1"/>
              <a:t>Cost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debt</a:t>
            </a:r>
            <a:endParaRPr lang="pt-PT" dirty="0"/>
          </a:p>
          <a:p>
            <a:r>
              <a:rPr lang="pt-PT" dirty="0" err="1"/>
              <a:t>Investment</a:t>
            </a:r>
            <a:endParaRPr lang="pt-PT" dirty="0"/>
          </a:p>
          <a:p>
            <a:r>
              <a:rPr lang="pt-PT" dirty="0" err="1"/>
              <a:t>Exports</a:t>
            </a:r>
            <a:endParaRPr lang="pt-PT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What</a:t>
            </a:r>
            <a:r>
              <a:rPr lang="pt-PT" dirty="0"/>
              <a:t> </a:t>
            </a:r>
            <a:r>
              <a:rPr lang="pt-PT" dirty="0" err="1"/>
              <a:t>we</a:t>
            </a:r>
            <a:r>
              <a:rPr lang="pt-PT" dirty="0"/>
              <a:t> </a:t>
            </a:r>
            <a:r>
              <a:rPr lang="pt-PT" dirty="0" err="1"/>
              <a:t>want</a:t>
            </a:r>
            <a:r>
              <a:rPr lang="pt-PT" dirty="0"/>
              <a:t> to </a:t>
            </a:r>
            <a:r>
              <a:rPr lang="pt-PT" dirty="0" err="1"/>
              <a:t>measure</a:t>
            </a:r>
            <a:endParaRPr lang="pt-PT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Content Placeholder 9"/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r>
              <a:rPr lang="pt-PT" dirty="0"/>
              <a:t>GDP – Gross </a:t>
            </a:r>
            <a:r>
              <a:rPr lang="pt-PT" dirty="0" err="1"/>
              <a:t>domestic</a:t>
            </a:r>
            <a:r>
              <a:rPr lang="pt-PT" dirty="0"/>
              <a:t> </a:t>
            </a:r>
            <a:r>
              <a:rPr lang="pt-PT" dirty="0" err="1"/>
              <a:t>product</a:t>
            </a:r>
            <a:endParaRPr lang="pt-PT" dirty="0"/>
          </a:p>
          <a:p>
            <a:r>
              <a:rPr lang="pt-PT" dirty="0" err="1"/>
              <a:t>Employment</a:t>
            </a:r>
            <a:endParaRPr lang="pt-PT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9"/>
          </p:nvPr>
        </p:nvSpPr>
        <p:spPr/>
        <p:txBody>
          <a:bodyPr/>
          <a:lstStyle/>
          <a:p>
            <a:r>
              <a:rPr lang="pt-PT" dirty="0" err="1"/>
              <a:t>At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firm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pt-PT" dirty="0" err="1"/>
              <a:t>At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macro </a:t>
            </a:r>
            <a:r>
              <a:rPr lang="pt-PT" dirty="0" err="1"/>
              <a:t>level</a:t>
            </a:r>
            <a:endParaRPr lang="pt-PT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8940FC-C6C5-4CEE-8782-C0926680E606}" type="slidenum">
              <a:rPr lang="en-US" altLang="pt-PT" smtClean="0"/>
              <a:pPr/>
              <a:t>3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52141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en-GB" dirty="0"/>
              <a:t>Accounting data</a:t>
            </a:r>
          </a:p>
          <a:p>
            <a:pPr lvl="1"/>
            <a:r>
              <a:rPr lang="en-GB" dirty="0"/>
              <a:t>Downloaded from public sources for some 120 thousand firms</a:t>
            </a:r>
          </a:p>
          <a:p>
            <a:pPr lvl="2"/>
            <a:r>
              <a:rPr lang="en-GB" dirty="0"/>
              <a:t>44 thousand users of mutual guarantees</a:t>
            </a:r>
          </a:p>
          <a:p>
            <a:pPr lvl="1"/>
            <a:r>
              <a:rPr lang="en-GB" dirty="0"/>
              <a:t>Some variables can only be measured by approximation</a:t>
            </a:r>
          </a:p>
          <a:p>
            <a:r>
              <a:rPr lang="en-GB" dirty="0"/>
              <a:t>Econometrics</a:t>
            </a:r>
          </a:p>
          <a:p>
            <a:pPr lvl="1"/>
            <a:r>
              <a:rPr lang="en-GB" dirty="0"/>
              <a:t>Estimate quantitative relations between each variable of interest (access to finance, cost of debt, investment, exports) and its determinants</a:t>
            </a:r>
          </a:p>
          <a:p>
            <a:r>
              <a:rPr lang="en-GB" dirty="0"/>
              <a:t>Determinants</a:t>
            </a:r>
          </a:p>
          <a:p>
            <a:pPr lvl="1"/>
            <a:r>
              <a:rPr lang="en-GB" dirty="0"/>
              <a:t>Suggested by theory</a:t>
            </a:r>
          </a:p>
          <a:p>
            <a:pPr lvl="1"/>
            <a:r>
              <a:rPr lang="en-GB" dirty="0"/>
              <a:t>Use of mutual guarantees (</a:t>
            </a:r>
            <a:r>
              <a:rPr lang="en-GB" i="1" dirty="0"/>
              <a:t>MG</a:t>
            </a:r>
            <a:r>
              <a:rPr lang="en-GB" dirty="0"/>
              <a:t>)</a:t>
            </a:r>
          </a:p>
          <a:p>
            <a:pPr lvl="2"/>
            <a:r>
              <a:rPr lang="en-GB" dirty="0"/>
              <a:t>v1 – dummy variable (yes/no)</a:t>
            </a:r>
          </a:p>
          <a:p>
            <a:pPr lvl="2"/>
            <a:r>
              <a:rPr lang="en-GB" dirty="0"/>
              <a:t>v2 - dummy variable (yes/no) + interaction with </a:t>
            </a:r>
            <a:r>
              <a:rPr lang="en-GB" i="1" dirty="0"/>
              <a:t>Age</a:t>
            </a:r>
            <a:r>
              <a:rPr lang="en-GB" dirty="0"/>
              <a:t>, </a:t>
            </a:r>
            <a:r>
              <a:rPr lang="en-GB" i="1" dirty="0"/>
              <a:t>Size</a:t>
            </a:r>
            <a:r>
              <a:rPr lang="en-GB" dirty="0"/>
              <a:t>, and </a:t>
            </a:r>
            <a:r>
              <a:rPr lang="en-GB" i="1" dirty="0"/>
              <a:t>Fixed Assets </a:t>
            </a:r>
            <a:r>
              <a:rPr lang="en-GB" dirty="0"/>
              <a:t>/ </a:t>
            </a:r>
            <a:r>
              <a:rPr lang="en-GB" i="1" dirty="0"/>
              <a:t>Total Assets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we do it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8940FC-C6C5-4CEE-8782-C0926680E606}" type="slidenum">
              <a:rPr lang="en-US" altLang="pt-PT" smtClean="0"/>
              <a:pPr/>
              <a:t>4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420101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en-GB" dirty="0"/>
              <a:t>To be explained: ratio </a:t>
            </a:r>
            <a:r>
              <a:rPr lang="en-GB" i="1" dirty="0"/>
              <a:t>Debt</a:t>
            </a:r>
            <a:r>
              <a:rPr lang="en-GB" dirty="0"/>
              <a:t> / </a:t>
            </a:r>
            <a:r>
              <a:rPr lang="en-GB" i="1" dirty="0"/>
              <a:t>Total Assets</a:t>
            </a:r>
          </a:p>
          <a:p>
            <a:r>
              <a:rPr lang="en-GB" dirty="0"/>
              <a:t>Determinants: </a:t>
            </a:r>
            <a:r>
              <a:rPr lang="en-GB" i="1" dirty="0"/>
              <a:t>Cost of Debt</a:t>
            </a:r>
            <a:r>
              <a:rPr lang="en-GB" dirty="0"/>
              <a:t>, </a:t>
            </a:r>
            <a:r>
              <a:rPr lang="en-GB" i="1" dirty="0"/>
              <a:t>Growth</a:t>
            </a:r>
            <a:r>
              <a:rPr lang="en-GB" dirty="0"/>
              <a:t> (current, future), </a:t>
            </a:r>
            <a:r>
              <a:rPr lang="en-GB" i="1" dirty="0"/>
              <a:t>Profitability</a:t>
            </a:r>
            <a:r>
              <a:rPr lang="en-GB" dirty="0"/>
              <a:t>, </a:t>
            </a:r>
            <a:r>
              <a:rPr lang="en-GB" i="1" dirty="0"/>
              <a:t>MG</a:t>
            </a:r>
            <a:r>
              <a:rPr lang="en-GB" dirty="0"/>
              <a:t>, </a:t>
            </a:r>
            <a:r>
              <a:rPr lang="en-GB" i="1" dirty="0"/>
              <a:t>Year dummies, Firm dummies</a:t>
            </a:r>
          </a:p>
          <a:p>
            <a:r>
              <a:rPr lang="en-GB" dirty="0"/>
              <a:t>Mutual guarantee impact per firm</a:t>
            </a:r>
          </a:p>
          <a:p>
            <a:pPr lvl="1"/>
            <a:r>
              <a:rPr lang="en-GB" dirty="0"/>
              <a:t>+5.1 percentage points</a:t>
            </a:r>
          </a:p>
          <a:p>
            <a:pPr lvl="1"/>
            <a:r>
              <a:rPr lang="en-GB" dirty="0"/>
              <a:t>Decreasing with </a:t>
            </a:r>
            <a:r>
              <a:rPr lang="en-GB" i="1" dirty="0"/>
              <a:t>Size</a:t>
            </a:r>
            <a:r>
              <a:rPr lang="en-GB" dirty="0"/>
              <a:t>, slightly increasing with </a:t>
            </a:r>
            <a:r>
              <a:rPr lang="en-GB" i="1" dirty="0"/>
              <a:t>Age</a:t>
            </a:r>
          </a:p>
          <a:p>
            <a:r>
              <a:rPr lang="en-GB" dirty="0"/>
              <a:t>Aggregate impact 2009-2014</a:t>
            </a:r>
          </a:p>
          <a:p>
            <a:pPr lvl="1"/>
            <a:r>
              <a:rPr lang="en-GB" dirty="0"/>
              <a:t>3.3 billion euros additional debt</a:t>
            </a:r>
          </a:p>
          <a:p>
            <a:pPr lvl="1"/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to finance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8940FC-C6C5-4CEE-8782-C0926680E606}" type="slidenum">
              <a:rPr lang="en-US" altLang="pt-PT" smtClean="0"/>
              <a:pPr/>
              <a:t>5</a:t>
            </a:fld>
            <a:endParaRPr lang="en-US" altLang="pt-PT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8"/>
          </p:nvPr>
        </p:nvPicPr>
        <p:blipFill>
          <a:blip r:embed="rId2"/>
          <a:stretch>
            <a:fillRect/>
          </a:stretch>
        </p:blipFill>
        <p:spPr>
          <a:xfrm>
            <a:off x="4665663" y="1594500"/>
            <a:ext cx="4138612" cy="431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89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en-GB" dirty="0"/>
              <a:t>To be explained: ratio </a:t>
            </a:r>
            <a:r>
              <a:rPr lang="en-GB" i="1" dirty="0"/>
              <a:t>Interest</a:t>
            </a:r>
            <a:r>
              <a:rPr lang="en-GB" dirty="0"/>
              <a:t> / </a:t>
            </a:r>
            <a:r>
              <a:rPr lang="en-GB" i="1" dirty="0"/>
              <a:t>Average Debt</a:t>
            </a:r>
          </a:p>
          <a:p>
            <a:r>
              <a:rPr lang="en-GB" dirty="0"/>
              <a:t>Determinants: </a:t>
            </a:r>
            <a:r>
              <a:rPr lang="en-GB" i="1" dirty="0"/>
              <a:t>Size</a:t>
            </a:r>
            <a:r>
              <a:rPr lang="en-GB" dirty="0"/>
              <a:t>, </a:t>
            </a:r>
            <a:r>
              <a:rPr lang="en-GB" i="1" dirty="0"/>
              <a:t>Liabilities</a:t>
            </a:r>
            <a:r>
              <a:rPr lang="en-GB" dirty="0"/>
              <a:t> / </a:t>
            </a:r>
            <a:r>
              <a:rPr lang="en-GB" i="1" dirty="0"/>
              <a:t>Total Assets</a:t>
            </a:r>
            <a:r>
              <a:rPr lang="en-GB" dirty="0"/>
              <a:t>, </a:t>
            </a:r>
            <a:r>
              <a:rPr lang="en-GB" i="1" dirty="0"/>
              <a:t>Profitability</a:t>
            </a:r>
            <a:r>
              <a:rPr lang="en-GB" dirty="0"/>
              <a:t>, </a:t>
            </a:r>
            <a:r>
              <a:rPr lang="en-GB" i="1" dirty="0"/>
              <a:t>Fixed Assets</a:t>
            </a:r>
            <a:r>
              <a:rPr lang="en-GB" dirty="0"/>
              <a:t> / </a:t>
            </a:r>
            <a:r>
              <a:rPr lang="en-GB" i="1" dirty="0"/>
              <a:t>Total Assets</a:t>
            </a:r>
            <a:r>
              <a:rPr lang="en-GB" dirty="0"/>
              <a:t>, MG, Year dummies</a:t>
            </a:r>
            <a:r>
              <a:rPr lang="en-GB" i="1" dirty="0"/>
              <a:t>, Firm dummies</a:t>
            </a:r>
            <a:endParaRPr lang="en-GB" dirty="0"/>
          </a:p>
          <a:p>
            <a:r>
              <a:rPr lang="en-GB" dirty="0"/>
              <a:t>Mutual guarantee impact per firm</a:t>
            </a:r>
          </a:p>
          <a:p>
            <a:pPr lvl="1"/>
            <a:r>
              <a:rPr lang="en-GB" dirty="0"/>
              <a:t>-0.47 percentage points</a:t>
            </a:r>
          </a:p>
          <a:p>
            <a:pPr lvl="1"/>
            <a:r>
              <a:rPr lang="en-GB" dirty="0"/>
              <a:t>Impact is stronger for small and young firms</a:t>
            </a:r>
            <a:endParaRPr lang="en-GB" i="1" dirty="0"/>
          </a:p>
          <a:p>
            <a:r>
              <a:rPr lang="en-GB" dirty="0"/>
              <a:t>Aggregate impact 2009-2014</a:t>
            </a:r>
          </a:p>
          <a:p>
            <a:pPr lvl="1"/>
            <a:r>
              <a:rPr lang="en-GB" dirty="0"/>
              <a:t>65 million euros reduction in interest paid</a:t>
            </a:r>
          </a:p>
          <a:p>
            <a:pPr lvl="1"/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 of debt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8940FC-C6C5-4CEE-8782-C0926680E606}" type="slidenum">
              <a:rPr lang="en-US" altLang="pt-PT" smtClean="0"/>
              <a:pPr/>
              <a:t>6</a:t>
            </a:fld>
            <a:endParaRPr lang="en-US" altLang="pt-PT"/>
          </a:p>
        </p:txBody>
      </p:sp>
      <p:pic>
        <p:nvPicPr>
          <p:cNvPr id="17" name="Content Placeholder 16"/>
          <p:cNvPicPr>
            <a:picLocks noGrp="1" noChangeAspect="1"/>
          </p:cNvPicPr>
          <p:nvPr>
            <p:ph idx="18"/>
          </p:nvPr>
        </p:nvPicPr>
        <p:blipFill>
          <a:blip r:embed="rId2"/>
          <a:stretch>
            <a:fillRect/>
          </a:stretch>
        </p:blipFill>
        <p:spPr>
          <a:xfrm>
            <a:off x="4665663" y="1594500"/>
            <a:ext cx="4138612" cy="431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0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en-GB" dirty="0"/>
              <a:t>To be explained: </a:t>
            </a:r>
            <a:r>
              <a:rPr lang="en-GB" i="1" dirty="0"/>
              <a:t>Variation in Total Assets</a:t>
            </a:r>
            <a:r>
              <a:rPr lang="en-GB" dirty="0"/>
              <a:t> / </a:t>
            </a:r>
            <a:r>
              <a:rPr lang="en-GB" i="1" dirty="0"/>
              <a:t>Total Assets</a:t>
            </a:r>
          </a:p>
          <a:p>
            <a:r>
              <a:rPr lang="en-GB" dirty="0"/>
              <a:t>Determinants: </a:t>
            </a:r>
            <a:r>
              <a:rPr lang="en-GB" i="1" dirty="0"/>
              <a:t>Cost of Debt</a:t>
            </a:r>
            <a:r>
              <a:rPr lang="en-GB" dirty="0"/>
              <a:t>, </a:t>
            </a:r>
            <a:r>
              <a:rPr lang="en-GB" i="1" dirty="0"/>
              <a:t>Size</a:t>
            </a:r>
            <a:r>
              <a:rPr lang="en-GB" dirty="0"/>
              <a:t>, </a:t>
            </a:r>
            <a:r>
              <a:rPr lang="en-GB" i="1" dirty="0"/>
              <a:t>Fixed Assets </a:t>
            </a:r>
            <a:r>
              <a:rPr lang="en-GB" dirty="0"/>
              <a:t>/ </a:t>
            </a:r>
            <a:r>
              <a:rPr lang="en-GB" i="1" dirty="0"/>
              <a:t>Total Assets</a:t>
            </a:r>
            <a:r>
              <a:rPr lang="en-GB" dirty="0"/>
              <a:t>, </a:t>
            </a:r>
            <a:r>
              <a:rPr lang="en-GB" i="1" dirty="0"/>
              <a:t>Growth</a:t>
            </a:r>
            <a:r>
              <a:rPr lang="en-GB" dirty="0"/>
              <a:t> (current, future), </a:t>
            </a:r>
            <a:r>
              <a:rPr lang="en-GB" i="1" dirty="0"/>
              <a:t>Profitability</a:t>
            </a:r>
            <a:r>
              <a:rPr lang="en-GB" dirty="0"/>
              <a:t> (past, current, future), </a:t>
            </a:r>
            <a:r>
              <a:rPr lang="en-GB" i="1" dirty="0"/>
              <a:t>MG</a:t>
            </a:r>
            <a:r>
              <a:rPr lang="en-GB" dirty="0"/>
              <a:t>, </a:t>
            </a:r>
            <a:r>
              <a:rPr lang="en-GB" i="1" dirty="0"/>
              <a:t>Year dummies, Firm dummies</a:t>
            </a:r>
          </a:p>
          <a:p>
            <a:r>
              <a:rPr lang="en-GB" dirty="0"/>
              <a:t>Mutual guarantee impact per firm</a:t>
            </a:r>
          </a:p>
          <a:p>
            <a:pPr lvl="1"/>
            <a:r>
              <a:rPr lang="en-GB" dirty="0"/>
              <a:t>+4.2 percentage points</a:t>
            </a:r>
          </a:p>
          <a:p>
            <a:pPr lvl="1"/>
            <a:r>
              <a:rPr lang="en-GB" dirty="0"/>
              <a:t>Stronger for small firms</a:t>
            </a:r>
            <a:endParaRPr lang="en-GB" i="1" dirty="0"/>
          </a:p>
          <a:p>
            <a:r>
              <a:rPr lang="en-GB" dirty="0"/>
              <a:t>Aggregate impact 2009-2014</a:t>
            </a:r>
          </a:p>
          <a:p>
            <a:pPr lvl="1"/>
            <a:r>
              <a:rPr lang="en-GB" dirty="0"/>
              <a:t>2.6 billion euros additional investment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Investment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8940FC-C6C5-4CEE-8782-C0926680E606}" type="slidenum">
              <a:rPr lang="en-US" altLang="pt-PT" smtClean="0"/>
              <a:pPr/>
              <a:t>7</a:t>
            </a:fld>
            <a:endParaRPr lang="en-US" altLang="pt-PT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8"/>
          </p:nvPr>
        </p:nvPicPr>
        <p:blipFill>
          <a:blip r:embed="rId2"/>
          <a:stretch>
            <a:fillRect/>
          </a:stretch>
        </p:blipFill>
        <p:spPr>
          <a:xfrm>
            <a:off x="4665663" y="1594500"/>
            <a:ext cx="4138612" cy="431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2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en-GB" dirty="0"/>
              <a:t>To be explained: </a:t>
            </a:r>
            <a:r>
              <a:rPr lang="en-GB" i="1" dirty="0"/>
              <a:t>Exports</a:t>
            </a:r>
            <a:r>
              <a:rPr lang="en-GB" dirty="0"/>
              <a:t> / </a:t>
            </a:r>
            <a:r>
              <a:rPr lang="en-GB" i="1" dirty="0"/>
              <a:t>Total Sales</a:t>
            </a:r>
          </a:p>
          <a:p>
            <a:r>
              <a:rPr lang="en-GB" dirty="0"/>
              <a:t>Determinants: </a:t>
            </a:r>
            <a:r>
              <a:rPr lang="en-GB" i="1" dirty="0"/>
              <a:t>Size</a:t>
            </a:r>
            <a:r>
              <a:rPr lang="en-GB" dirty="0"/>
              <a:t>, </a:t>
            </a:r>
            <a:r>
              <a:rPr lang="en-GB" i="1" dirty="0"/>
              <a:t>Age</a:t>
            </a:r>
            <a:r>
              <a:rPr lang="en-GB"/>
              <a:t>, </a:t>
            </a:r>
            <a:r>
              <a:rPr lang="en-GB" i="1"/>
              <a:t>Experience</a:t>
            </a:r>
            <a:r>
              <a:rPr lang="en-GB"/>
              <a:t>, </a:t>
            </a:r>
            <a:r>
              <a:rPr lang="en-GB" i="1"/>
              <a:t>MG</a:t>
            </a:r>
            <a:r>
              <a:rPr lang="en-GB" dirty="0"/>
              <a:t>, </a:t>
            </a:r>
            <a:r>
              <a:rPr lang="en-GB" i="1" dirty="0"/>
              <a:t>Year dummies</a:t>
            </a:r>
            <a:r>
              <a:rPr lang="en-GB" dirty="0"/>
              <a:t>, </a:t>
            </a:r>
            <a:r>
              <a:rPr lang="en-GB" i="1" dirty="0"/>
              <a:t>Industry dummies</a:t>
            </a:r>
          </a:p>
          <a:p>
            <a:r>
              <a:rPr lang="en-GB" dirty="0"/>
              <a:t>Mutual guarantee impact per firm</a:t>
            </a:r>
          </a:p>
          <a:p>
            <a:pPr marL="611188" lvl="2" indent="-342900"/>
            <a:r>
              <a:rPr lang="en-GB" dirty="0"/>
              <a:t>0.57 percentage points</a:t>
            </a:r>
          </a:p>
          <a:p>
            <a:r>
              <a:rPr lang="en-GB" dirty="0"/>
              <a:t>Aggregate impact 2009-2014</a:t>
            </a:r>
          </a:p>
          <a:p>
            <a:pPr marL="611188" lvl="2" indent="-342900"/>
            <a:r>
              <a:rPr lang="en-GB" dirty="0"/>
              <a:t>340 million euros additional exports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Exports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8940FC-C6C5-4CEE-8782-C0926680E606}" type="slidenum">
              <a:rPr lang="en-US" altLang="pt-PT" smtClean="0"/>
              <a:pPr/>
              <a:t>8</a:t>
            </a:fld>
            <a:endParaRPr lang="en-US" altLang="pt-PT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8"/>
          </p:nvPr>
        </p:nvPicPr>
        <p:blipFill>
          <a:blip r:embed="rId2"/>
          <a:stretch>
            <a:fillRect/>
          </a:stretch>
        </p:blipFill>
        <p:spPr>
          <a:xfrm>
            <a:off x="4665663" y="1594500"/>
            <a:ext cx="4138612" cy="431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56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8940FC-C6C5-4CEE-8782-C0926680E606}" type="slidenum">
              <a:rPr lang="en-US" altLang="pt-PT" smtClean="0"/>
              <a:pPr/>
              <a:t>9</a:t>
            </a:fld>
            <a:endParaRPr lang="en-US" altLang="pt-PT"/>
          </a:p>
        </p:txBody>
      </p:sp>
      <p:sp>
        <p:nvSpPr>
          <p:cNvPr id="11" name="Content Placeholder 10"/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en-GB" dirty="0"/>
              <a:t>Significant economic impact</a:t>
            </a:r>
          </a:p>
          <a:p>
            <a:pPr lvl="1"/>
            <a:r>
              <a:rPr lang="en-GB" dirty="0"/>
              <a:t>3.3 billion euros of additional debt</a:t>
            </a:r>
          </a:p>
          <a:p>
            <a:pPr lvl="1"/>
            <a:r>
              <a:rPr lang="en-GB" dirty="0"/>
              <a:t>65 million euros reduction in interest</a:t>
            </a:r>
          </a:p>
          <a:p>
            <a:pPr lvl="1"/>
            <a:r>
              <a:rPr lang="en-GB" dirty="0"/>
              <a:t>2.6 billion euros additional investment</a:t>
            </a:r>
          </a:p>
          <a:p>
            <a:pPr lvl="1"/>
            <a:r>
              <a:rPr lang="en-GB" dirty="0"/>
              <a:t>340 million euros additional exports</a:t>
            </a:r>
          </a:p>
          <a:p>
            <a:r>
              <a:rPr lang="en-GB" dirty="0"/>
              <a:t>The impact is stronger on small firms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Portuguese Mutual Guarantee Scheme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2009-2014</a:t>
            </a:r>
          </a:p>
        </p:txBody>
      </p:sp>
    </p:spTree>
    <p:extLst>
      <p:ext uri="{BB962C8B-B14F-4D97-AF65-F5344CB8AC3E}">
        <p14:creationId xmlns:p14="http://schemas.microsoft.com/office/powerpoint/2010/main" val="451772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>
        <a:spAutoFit/>
      </a:bodyPr>
      <a:lstStyle>
        <a:defPPr eaLnBrk="1" hangingPunct="1">
          <a:defRPr sz="2000" dirty="0">
            <a:solidFill>
              <a:schemeClr val="bg1"/>
            </a:solidFill>
            <a:latin typeface="Open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PRE_CPBS_AZUL_ENG.potx" id="{C97D6CF8-0EB8-4645-9E9A-0FC52B3515D9}" vid="{7A5A8D67-8487-4930-AABB-8589C7975D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APRE_CPBS_AZUL_ENG</Template>
  <TotalTime>1091</TotalTime>
  <Words>418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ＭＳ Ｐゴシック</vt:lpstr>
      <vt:lpstr>ＭＳ Ｐゴシック</vt:lpstr>
      <vt:lpstr>Arial</vt:lpstr>
      <vt:lpstr>Calibri</vt:lpstr>
      <vt:lpstr>Courier New</vt:lpstr>
      <vt:lpstr>Open Sans</vt:lpstr>
      <vt:lpstr>Palatino Linotype</vt:lpstr>
      <vt:lpstr>Office Theme</vt:lpstr>
      <vt:lpstr>Economic Impact of the  Portuguese Mutual Guarantee Scheme 2009-2014</vt:lpstr>
      <vt:lpstr>Mutual guarantees in Portugal</vt:lpstr>
      <vt:lpstr>What we want to measure</vt:lpstr>
      <vt:lpstr>How we do it</vt:lpstr>
      <vt:lpstr>Access to finance</vt:lpstr>
      <vt:lpstr>Cost of debt</vt:lpstr>
      <vt:lpstr>Investment</vt:lpstr>
      <vt:lpstr>Exports</vt:lpstr>
      <vt:lpstr>Portuguese Mutual Guarantee Scheme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CEGEA Centro de Estudos de Gestão e Economia Aplicada</dc:title>
  <dc:subject/>
  <dc:creator>Vasco Rodrigues</dc:creator>
  <cp:keywords/>
  <dc:description/>
  <cp:lastModifiedBy>Eleonora Censorii</cp:lastModifiedBy>
  <cp:revision>102</cp:revision>
  <cp:lastPrinted>2016-04-22T14:00:38Z</cp:lastPrinted>
  <dcterms:created xsi:type="dcterms:W3CDTF">2016-04-21T17:22:54Z</dcterms:created>
  <dcterms:modified xsi:type="dcterms:W3CDTF">2016-07-18T09:39:41Z</dcterms:modified>
  <cp:category/>
</cp:coreProperties>
</file>