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2" r:id="rId3"/>
    <p:sldId id="267" r:id="rId4"/>
    <p:sldId id="268" r:id="rId5"/>
    <p:sldId id="269" r:id="rId6"/>
    <p:sldId id="270" r:id="rId7"/>
    <p:sldId id="274" r:id="rId8"/>
    <p:sldId id="271" r:id="rId9"/>
    <p:sldId id="273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4"/>
    <p:restoredTop sz="97182"/>
  </p:normalViewPr>
  <p:slideViewPr>
    <p:cSldViewPr snapToGrid="0" snapToObjects="1" showGuides="1">
      <p:cViewPr varScale="1">
        <p:scale>
          <a:sx n="111" d="100"/>
          <a:sy n="111" d="100"/>
        </p:scale>
        <p:origin x="582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47038-4F38-9944-80CA-275E6591D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C71B0-5982-EE4C-8A1A-AEDA2458C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E067EF-B847-2242-A1A5-71B7339D0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B5D-6128-7649-9BBD-A2DA76F4012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83CF26-6D6C-8348-A4C8-343B522C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507E25-7210-4448-B526-B1DAAC11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7F62-A749-6646-86B6-A6C5E5231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21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AFF02-55DC-7B4B-AE2E-8FBE15D3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4D9C33-6E18-7144-A617-DE702FF4D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1745E1-EF7B-B04B-8EE1-B25E5DB7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B5D-6128-7649-9BBD-A2DA76F4012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3DF8E-8873-3746-B2DB-A26EA659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307997-D308-2743-BC6F-296539EE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7F62-A749-6646-86B6-A6C5E5231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41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5C4C1A-280A-3640-91CF-A560F8F48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E82057-CABE-2C48-B14A-7AD82F900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94F9BF-8C97-4346-86C1-295ED53A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B5D-6128-7649-9BBD-A2DA76F4012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DC0A7C-1516-D44D-8751-E97C273D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147EF8-5250-6F40-A5E7-1CE6F5BB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7F62-A749-6646-86B6-A6C5E5231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17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05CA8-97F5-E94C-930B-154D813C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73D1EF-472C-C946-9E61-FF6ECEED1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1FA1E6-EBCA-734B-A3A3-91B50CFB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B5D-6128-7649-9BBD-A2DA76F4012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962E3-315D-714D-B276-3BBC4EF05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A1011F-53EB-534E-9CC6-A063EEAF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7F62-A749-6646-86B6-A6C5E5231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54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C2214-0AB2-C84D-B416-EC0690B2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9E8A2E-B2BD-724D-8703-DB1300603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33A94A-C583-3444-99EA-0590B96ED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B5D-6128-7649-9BBD-A2DA76F4012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AC024-CB0C-F24A-9FFA-1130054A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D666F0-7DF9-2F41-AC5B-F7882510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7F62-A749-6646-86B6-A6C5E5231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23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D6425-E8C9-284F-A590-D5066734C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107672-DBA2-C844-A034-D6974CF11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186450-FE43-1149-9342-F31C9DE54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294EC4-6514-D341-A0A9-2F62606B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B5D-6128-7649-9BBD-A2DA76F4012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D24FEB-D5F8-2744-B0BC-3A5229E52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FD54F6-484B-BE40-B846-7351238A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7F62-A749-6646-86B6-A6C5E5231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51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00119-CA64-EC45-8BFA-DECF8978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010E65-2CA1-AD4B-A7D3-740FA157D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AD4F56-89B1-BB44-940B-F87A745F9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55331C-BCE1-0248-8E97-178A3E4DC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7B65FC-3B56-E04F-8041-53D034C93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670064-9439-8B41-B3DD-99F7365D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B5D-6128-7649-9BBD-A2DA76F4012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60313A-5D92-844B-8B4E-EE471285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809C2C-7615-1749-B428-5E362398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7F62-A749-6646-86B6-A6C5E5231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51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8FAEB-C391-A04D-B2D2-C7D0AC3E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3C6779-E308-A346-A2A3-7040DFE2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B5D-6128-7649-9BBD-A2DA76F4012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6E8004-516D-6A4B-B51C-5F42C17D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64650E-E389-6F41-869D-2294EEA0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7F62-A749-6646-86B6-A6C5E5231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61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369268-042E-A04F-BAEA-050FE4B0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B5D-6128-7649-9BBD-A2DA76F4012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20389D-159E-F242-80E6-4E6C74680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41B2E5-D096-C844-82E6-D3361544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7F62-A749-6646-86B6-A6C5E5231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88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F670D-3B2E-3C47-8F59-F5928BAF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56FEBC-3452-AD49-96C0-D03087DE9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BD906D-F867-814D-98A2-7B83690D0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3618F0-8E33-A844-84BD-DA7D980C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B5D-6128-7649-9BBD-A2DA76F4012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E39C54-6235-8E4D-AEE5-E4FA821A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BB005F-7EC2-754B-A8E8-13A53A1F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7F62-A749-6646-86B6-A6C5E5231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07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5A064E-D807-0546-96C6-DF7EBC99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95E042-4519-6443-B71E-B2544A0DD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BCB92E-3314-0B40-9C47-E55AF6404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A49543-A5FA-C14C-8769-8F80C01D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6B5D-6128-7649-9BBD-A2DA76F4012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3E403E-7237-D243-B256-3E5B6CF7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010B57-397E-884D-8722-5FCA316B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7F62-A749-6646-86B6-A6C5E5231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80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45B13F-CB10-824D-BAFE-F30ABEFB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4FB8AD-A6FF-9B44-80DF-E74A7B47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641F4-9F74-6E4B-A341-1AB0CAB20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66B5D-6128-7649-9BBD-A2DA76F40129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03F2DF-9DD0-C04F-A429-D29687E4A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3BB8BB-C54C-5045-9CB9-73F342980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7F62-A749-6646-86B6-A6C5E5231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68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E276F2C6-F90A-514C-87D0-9AABBCD7E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0"/>
          <a:stretch/>
        </p:blipFill>
        <p:spPr>
          <a:xfrm>
            <a:off x="4678017" y="-26506"/>
            <a:ext cx="7513982" cy="68580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4C40D2BB-54D6-3848-A954-B82155579E05}"/>
              </a:ext>
            </a:extLst>
          </p:cNvPr>
          <p:cNvSpPr/>
          <p:nvPr/>
        </p:nvSpPr>
        <p:spPr>
          <a:xfrm>
            <a:off x="-25808" y="-4626"/>
            <a:ext cx="10256486" cy="6884504"/>
          </a:xfrm>
          <a:prstGeom prst="rect">
            <a:avLst/>
          </a:prstGeom>
          <a:solidFill>
            <a:srgbClr val="009AB2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  <a:p>
            <a:pPr algn="ctr"/>
            <a:endParaRPr lang="es-ES" sz="18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1E809CB-E5F7-5042-B72A-94947607E0CA}"/>
              </a:ext>
            </a:extLst>
          </p:cNvPr>
          <p:cNvSpPr txBox="1"/>
          <p:nvPr/>
        </p:nvSpPr>
        <p:spPr>
          <a:xfrm>
            <a:off x="4711931" y="5735889"/>
            <a:ext cx="276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DaxlinePro-Bold" panose="02000503060000020004" pitchFamily="2" charset="0"/>
              </a:rPr>
              <a:t>Zenón Vázquez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DaxlinePro-Regular" panose="02000503060000020004" pitchFamily="2" charset="0"/>
              </a:rPr>
              <a:t>General Manager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DaxlinePro-Regular" panose="02000503060000020004" pitchFamily="2" charset="0"/>
              </a:rPr>
              <a:t>ELKARGI 23rd </a:t>
            </a:r>
            <a:r>
              <a:rPr lang="es-ES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September</a:t>
            </a:r>
            <a:endParaRPr lang="es-ES" dirty="0">
              <a:solidFill>
                <a:schemeClr val="bg1"/>
              </a:solidFill>
              <a:latin typeface="DaxlinePro-Regular" panose="02000503060000020004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F08411-0B99-B746-8639-2DE48D25E6DA}"/>
              </a:ext>
            </a:extLst>
          </p:cNvPr>
          <p:cNvSpPr txBox="1"/>
          <p:nvPr/>
        </p:nvSpPr>
        <p:spPr>
          <a:xfrm>
            <a:off x="207107" y="2459504"/>
            <a:ext cx="12217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DaxlinePro-Bold" panose="02000503060000020004" pitchFamily="2" charset="0"/>
              </a:rPr>
              <a:t>FINANCING</a:t>
            </a:r>
          </a:p>
          <a:p>
            <a:r>
              <a:rPr lang="es-ES" sz="6000" b="1" dirty="0">
                <a:solidFill>
                  <a:schemeClr val="bg1"/>
                </a:solidFill>
                <a:latin typeface="DaxlinePro-Bold" panose="02000503060000020004" pitchFamily="2" charset="0"/>
              </a:rPr>
              <a:t>THE DIGITALIZATION</a:t>
            </a:r>
            <a:r>
              <a:rPr lang="es-ES" sz="4000" b="1" dirty="0">
                <a:solidFill>
                  <a:schemeClr val="bg1"/>
                </a:solidFill>
                <a:latin typeface="DaxlinePro-Bold" panose="02000503060000020004" pitchFamily="2" charset="0"/>
              </a:rPr>
              <a:t> OF </a:t>
            </a:r>
            <a:r>
              <a:rPr lang="es-ES" sz="4000" b="1" dirty="0" err="1">
                <a:solidFill>
                  <a:schemeClr val="bg1"/>
                </a:solidFill>
                <a:latin typeface="DaxlinePro-Bold" panose="02000503060000020004" pitchFamily="2" charset="0"/>
              </a:rPr>
              <a:t>SMEs</a:t>
            </a:r>
            <a:endParaRPr lang="es-ES" sz="4000" b="1" dirty="0">
              <a:solidFill>
                <a:schemeClr val="bg1"/>
              </a:solidFill>
              <a:latin typeface="DaxlinePro-Bold" panose="02000503060000020004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n 80">
            <a:extLst>
              <a:ext uri="{FF2B5EF4-FFF2-40B4-BE49-F238E27FC236}">
                <a16:creationId xmlns:a16="http://schemas.microsoft.com/office/drawing/2014/main" id="{99BA17B3-3959-684B-9445-B0FA933A8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34"/>
          <a:stretch/>
        </p:blipFill>
        <p:spPr>
          <a:xfrm>
            <a:off x="-25808" y="-20960"/>
            <a:ext cx="12216093" cy="6878960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58078B45-9FB6-4A4B-9C52-2E0A0E41D203}"/>
              </a:ext>
            </a:extLst>
          </p:cNvPr>
          <p:cNvSpPr/>
          <p:nvPr/>
        </p:nvSpPr>
        <p:spPr>
          <a:xfrm>
            <a:off x="-25808" y="-20960"/>
            <a:ext cx="12217808" cy="6878960"/>
          </a:xfrm>
          <a:prstGeom prst="rect">
            <a:avLst/>
          </a:prstGeom>
          <a:solidFill>
            <a:srgbClr val="009AB2">
              <a:alpha val="77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D11C86-F9F6-3F49-B777-50793D6E4359}"/>
              </a:ext>
            </a:extLst>
          </p:cNvPr>
          <p:cNvSpPr/>
          <p:nvPr/>
        </p:nvSpPr>
        <p:spPr>
          <a:xfrm>
            <a:off x="-25808" y="-20959"/>
            <a:ext cx="3367524" cy="4726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1795C4F-F4B1-2B4D-A7EA-C0F613D863E7}"/>
              </a:ext>
            </a:extLst>
          </p:cNvPr>
          <p:cNvSpPr txBox="1"/>
          <p:nvPr/>
        </p:nvSpPr>
        <p:spPr>
          <a:xfrm>
            <a:off x="0" y="72165"/>
            <a:ext cx="524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DaxlinePro-Regular" panose="02000503060000020004" pitchFamily="2" charset="0"/>
              </a:rPr>
              <a:t>DIGITALIZATION IS A </a:t>
            </a:r>
            <a:r>
              <a:rPr lang="es-ES" sz="2000" b="1" dirty="0">
                <a:solidFill>
                  <a:schemeClr val="bg1"/>
                </a:solidFill>
                <a:latin typeface="DaxlinePro-Regular" panose="02000503060000020004" pitchFamily="2" charset="0"/>
              </a:rPr>
              <a:t>MUST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DBF71F9-BF7D-A844-8BA1-3E3B3422554B}"/>
              </a:ext>
            </a:extLst>
          </p:cNvPr>
          <p:cNvSpPr/>
          <p:nvPr/>
        </p:nvSpPr>
        <p:spPr>
          <a:xfrm>
            <a:off x="7713530" y="2155497"/>
            <a:ext cx="3611237" cy="708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latin typeface="DaxlinePro-Regular" panose="02000503060000020004" pitchFamily="2" charset="0"/>
              </a:rPr>
              <a:t>   </a:t>
            </a:r>
            <a:r>
              <a:rPr lang="es-ES" sz="2400" dirty="0" err="1">
                <a:latin typeface="DaxlinePro-Regular" panose="02000503060000020004" pitchFamily="2" charset="0"/>
              </a:rPr>
              <a:t>Process</a:t>
            </a:r>
            <a:r>
              <a:rPr lang="es-ES" sz="2400" dirty="0">
                <a:latin typeface="DaxlinePro-Regular" panose="02000503060000020004" pitchFamily="2" charset="0"/>
              </a:rPr>
              <a:t> </a:t>
            </a:r>
          </a:p>
          <a:p>
            <a:r>
              <a:rPr lang="es-ES" sz="2800" b="1" dirty="0" err="1">
                <a:effectLst>
                  <a:outerShdw blurRad="50800" dist="50800" dir="5400000" algn="ctr" rotWithShape="0">
                    <a:srgbClr val="000000">
                      <a:alpha val="49367"/>
                    </a:srgbClr>
                  </a:outerShdw>
                </a:effectLst>
                <a:latin typeface="DaxlinePro-Bold" panose="02000503060000020004" pitchFamily="2" charset="0"/>
              </a:rPr>
              <a:t>improvement</a:t>
            </a:r>
            <a:endParaRPr lang="es-ES" sz="2800" b="1" dirty="0">
              <a:effectLst>
                <a:outerShdw blurRad="50800" dist="50800" dir="5400000" algn="ctr" rotWithShape="0">
                  <a:srgbClr val="000000">
                    <a:alpha val="49367"/>
                  </a:srgbClr>
                </a:outerShdw>
              </a:effectLst>
              <a:latin typeface="DaxlinePro-Bold" panose="02000503060000020004" pitchFamily="2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A86F7618-D9AC-2A49-855A-E547F00C9A21}"/>
              </a:ext>
            </a:extLst>
          </p:cNvPr>
          <p:cNvSpPr/>
          <p:nvPr/>
        </p:nvSpPr>
        <p:spPr>
          <a:xfrm>
            <a:off x="2450506" y="4736289"/>
            <a:ext cx="7290988" cy="66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DaxlinePro-Regular" panose="02000503060000020004" pitchFamily="2" charset="0"/>
            </a:endParaRPr>
          </a:p>
          <a:p>
            <a:pPr algn="ctr"/>
            <a:r>
              <a:rPr lang="es-E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New </a:t>
            </a:r>
            <a:r>
              <a:rPr lang="es-ES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business</a:t>
            </a:r>
            <a:r>
              <a:rPr lang="es-E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 </a:t>
            </a:r>
            <a:r>
              <a:rPr lang="es-ES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models</a:t>
            </a:r>
            <a:endParaRPr lang="es-ES" sz="3200" b="1" u="sng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linePro-Bold" panose="02000503060000020004" pitchFamily="2" charset="0"/>
            </a:endParaRPr>
          </a:p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4433BC6-7794-3740-ACE3-77164AA04616}"/>
              </a:ext>
            </a:extLst>
          </p:cNvPr>
          <p:cNvSpPr/>
          <p:nvPr/>
        </p:nvSpPr>
        <p:spPr>
          <a:xfrm>
            <a:off x="2380329" y="2145091"/>
            <a:ext cx="2023402" cy="7084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err="1">
                <a:latin typeface="DaxlinePro-Bold" panose="02000503060000020004" pitchFamily="2" charset="0"/>
              </a:rPr>
              <a:t>Efficiency</a:t>
            </a:r>
            <a:endParaRPr lang="es-ES" sz="2800" b="1" dirty="0">
              <a:latin typeface="DaxlinePro-Bold" panose="02000503060000020004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E0D2536-98F4-9143-B707-7E9A4EE3E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958" y="2013306"/>
            <a:ext cx="3308084" cy="2540419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D5EC254-A3BE-A546-A9A6-E27F0164097A}"/>
              </a:ext>
            </a:extLst>
          </p:cNvPr>
          <p:cNvSpPr/>
          <p:nvPr/>
        </p:nvSpPr>
        <p:spPr>
          <a:xfrm>
            <a:off x="2450506" y="5854594"/>
            <a:ext cx="7290988" cy="66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latin typeface="DaxlinePro-Regular" panose="02000503060000020004" pitchFamily="2" charset="0"/>
            </a:endParaRPr>
          </a:p>
          <a:p>
            <a:pPr algn="ctr"/>
            <a:r>
              <a:rPr lang="es-ES" sz="4800" b="1" dirty="0">
                <a:effectLst>
                  <a:outerShdw blurRad="50800" dist="50800" dir="5400000" algn="ctr" rotWithShape="0">
                    <a:srgbClr val="000000">
                      <a:alpha val="49204"/>
                    </a:srgbClr>
                  </a:outerShdw>
                </a:effectLst>
                <a:latin typeface="DaxlinePro-Regular" panose="02000503060000020004" pitchFamily="2" charset="0"/>
              </a:rPr>
              <a:t>Culture</a:t>
            </a:r>
            <a:r>
              <a:rPr lang="es-ES" sz="4000" b="1" dirty="0">
                <a:effectLst>
                  <a:outerShdw blurRad="50800" dist="50800" dir="5400000" algn="ctr" rotWithShape="0">
                    <a:srgbClr val="000000">
                      <a:alpha val="49204"/>
                    </a:srgbClr>
                  </a:outerShdw>
                </a:effectLst>
                <a:latin typeface="DaxlinePro-Regular" panose="02000503060000020004" pitchFamily="2" charset="0"/>
              </a:rPr>
              <a:t> </a:t>
            </a:r>
            <a:r>
              <a:rPr lang="es-ES" sz="3200" b="1" dirty="0" err="1">
                <a:effectLst>
                  <a:outerShdw blurRad="50800" dist="50800" dir="5400000" algn="ctr" rotWithShape="0">
                    <a:srgbClr val="000000">
                      <a:alpha val="49204"/>
                    </a:srgbClr>
                  </a:outerShdw>
                </a:effectLst>
                <a:latin typeface="DaxlinePro-Regular" panose="02000503060000020004" pitchFamily="2" charset="0"/>
              </a:rPr>
              <a:t>is</a:t>
            </a:r>
            <a:r>
              <a:rPr lang="es-ES" sz="3200" b="1" dirty="0">
                <a:effectLst>
                  <a:outerShdw blurRad="50800" dist="50800" dir="5400000" algn="ctr" rotWithShape="0">
                    <a:srgbClr val="000000">
                      <a:alpha val="49204"/>
                    </a:srgbClr>
                  </a:outerShdw>
                </a:effectLst>
                <a:latin typeface="DaxlinePro-Regular" panose="02000503060000020004" pitchFamily="2" charset="0"/>
              </a:rPr>
              <a:t> </a:t>
            </a:r>
            <a:r>
              <a:rPr lang="es-ES" sz="3200" b="1" dirty="0" err="1">
                <a:effectLst>
                  <a:outerShdw blurRad="50800" dist="50800" dir="5400000" algn="ctr" rotWithShape="0">
                    <a:srgbClr val="000000">
                      <a:alpha val="49204"/>
                    </a:srgbClr>
                  </a:outerShdw>
                </a:effectLst>
                <a:latin typeface="DaxlinePro-Regular" panose="02000503060000020004" pitchFamily="2" charset="0"/>
              </a:rPr>
              <a:t>the</a:t>
            </a:r>
            <a:r>
              <a:rPr lang="es-ES" sz="3200" b="1" dirty="0">
                <a:effectLst>
                  <a:outerShdw blurRad="50800" dist="50800" dir="5400000" algn="ctr" rotWithShape="0">
                    <a:srgbClr val="000000">
                      <a:alpha val="49204"/>
                    </a:srgbClr>
                  </a:outerShdw>
                </a:effectLst>
                <a:latin typeface="DaxlinePro-Regular" panose="02000503060000020004" pitchFamily="2" charset="0"/>
              </a:rPr>
              <a:t> </a:t>
            </a:r>
            <a:r>
              <a:rPr lang="es-ES" sz="4800" b="1" dirty="0" err="1">
                <a:effectLst>
                  <a:outerShdw blurRad="50800" dist="50800" dir="5400000" algn="ctr" rotWithShape="0">
                    <a:srgbClr val="000000">
                      <a:alpha val="49204"/>
                    </a:srgbClr>
                  </a:outerShdw>
                </a:effectLst>
                <a:latin typeface="DaxlinePro-Regular" panose="02000503060000020004" pitchFamily="2" charset="0"/>
              </a:rPr>
              <a:t>key</a:t>
            </a:r>
            <a:endParaRPr lang="es-ES" sz="4800" b="1" dirty="0">
              <a:effectLst>
                <a:outerShdw blurRad="50800" dist="50800" dir="5400000" algn="ctr" rotWithShape="0">
                  <a:srgbClr val="000000">
                    <a:alpha val="49204"/>
                  </a:srgbClr>
                </a:outerShdw>
              </a:effectLst>
              <a:latin typeface="DaxlinePro-Regular" panose="02000503060000020004" pitchFamily="2" charset="0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095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n 88">
            <a:extLst>
              <a:ext uri="{FF2B5EF4-FFF2-40B4-BE49-F238E27FC236}">
                <a16:creationId xmlns:a16="http://schemas.microsoft.com/office/drawing/2014/main" id="{C76C990F-F29E-8F4F-989B-283DA6B3A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" r="4202" b="19248"/>
          <a:stretch/>
        </p:blipFill>
        <p:spPr>
          <a:xfrm>
            <a:off x="-28634" y="-16658"/>
            <a:ext cx="12220634" cy="6874657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984090FA-884F-AD43-982B-915C89ECAEB4}"/>
              </a:ext>
            </a:extLst>
          </p:cNvPr>
          <p:cNvSpPr/>
          <p:nvPr/>
        </p:nvSpPr>
        <p:spPr>
          <a:xfrm>
            <a:off x="-14317" y="7405"/>
            <a:ext cx="12220634" cy="6874657"/>
          </a:xfrm>
          <a:prstGeom prst="rect">
            <a:avLst/>
          </a:prstGeom>
          <a:solidFill>
            <a:srgbClr val="009AB2">
              <a:alpha val="777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F4442D9-2BA0-5140-9AE8-15127D650659}"/>
              </a:ext>
            </a:extLst>
          </p:cNvPr>
          <p:cNvSpPr txBox="1"/>
          <p:nvPr/>
        </p:nvSpPr>
        <p:spPr>
          <a:xfrm>
            <a:off x="3515583" y="2512753"/>
            <a:ext cx="23179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Consolidated</a:t>
            </a:r>
            <a:endParaRPr lang="es-ES" sz="2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9000"/>
                  </a:srgbClr>
                </a:outerShdw>
              </a:effectLst>
              <a:latin typeface="DaxlinePro-Bold" panose="02000503060000020004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1690450-C6DF-C642-A13C-5E10052A238E}"/>
              </a:ext>
            </a:extLst>
          </p:cNvPr>
          <p:cNvSpPr txBox="1"/>
          <p:nvPr/>
        </p:nvSpPr>
        <p:spPr>
          <a:xfrm>
            <a:off x="6563179" y="2512753"/>
            <a:ext cx="210693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Visionaries</a:t>
            </a:r>
            <a:endParaRPr lang="es-ES" sz="2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9000"/>
                  </a:srgbClr>
                </a:outerShdw>
              </a:effectLst>
              <a:latin typeface="DaxlinePro-Bold" panose="02000503060000020004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430229C-6651-DD40-8A9D-D690557DF875}"/>
              </a:ext>
            </a:extLst>
          </p:cNvPr>
          <p:cNvSpPr txBox="1"/>
          <p:nvPr/>
        </p:nvSpPr>
        <p:spPr>
          <a:xfrm>
            <a:off x="6383973" y="3922388"/>
            <a:ext cx="24736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Conservatives</a:t>
            </a:r>
            <a:endParaRPr lang="es-ES" sz="2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9000"/>
                  </a:srgbClr>
                </a:outerShdw>
              </a:effectLst>
              <a:latin typeface="DaxlinePro-Bold" panose="02000503060000020004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D951209-7B44-B644-B0C0-A7F144FC65D4}"/>
              </a:ext>
            </a:extLst>
          </p:cNvPr>
          <p:cNvSpPr txBox="1"/>
          <p:nvPr/>
        </p:nvSpPr>
        <p:spPr>
          <a:xfrm>
            <a:off x="3888210" y="3926560"/>
            <a:ext cx="15727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Incipient</a:t>
            </a:r>
            <a:endParaRPr lang="es-ES" sz="2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9000"/>
                  </a:srgbClr>
                </a:outerShdw>
              </a:effectLst>
              <a:latin typeface="DaxlinePro-Bold" panose="02000503060000020004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5A36A0F-0273-1B4A-965C-23201ADC36F7}"/>
              </a:ext>
            </a:extLst>
          </p:cNvPr>
          <p:cNvSpPr txBox="1"/>
          <p:nvPr/>
        </p:nvSpPr>
        <p:spPr>
          <a:xfrm>
            <a:off x="2959317" y="5675634"/>
            <a:ext cx="797877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Intensity</a:t>
            </a:r>
            <a:r>
              <a:rPr lang="es-ES" sz="2000" dirty="0">
                <a:solidFill>
                  <a:schemeClr val="bg1"/>
                </a:solidFill>
                <a:latin typeface="DaxlinePro-Regular" panose="02000503060000020004" pitchFamily="2" charset="0"/>
              </a:rPr>
              <a:t> in </a:t>
            </a:r>
            <a:r>
              <a:rPr lang="es-ES" sz="20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management</a:t>
            </a:r>
            <a:r>
              <a:rPr lang="es-ES" sz="2000" dirty="0">
                <a:solidFill>
                  <a:schemeClr val="bg1"/>
                </a:solidFill>
                <a:latin typeface="DaxlinePro-Regular" panose="02000503060000020004" pitchFamily="2" charset="0"/>
              </a:rPr>
              <a:t> of </a:t>
            </a:r>
            <a:r>
              <a:rPr lang="es-ES" sz="20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the</a:t>
            </a:r>
            <a:r>
              <a:rPr lang="es-ES" sz="20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transformation</a:t>
            </a:r>
            <a:endParaRPr lang="es-ES" sz="2000" dirty="0">
              <a:solidFill>
                <a:schemeClr val="bg1"/>
              </a:solidFill>
              <a:latin typeface="DaxlinePro-Regular" panose="02000503060000020004" pitchFamily="2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0AD852A-7BF3-FF46-9CD4-BB3ACDE3A901}"/>
              </a:ext>
            </a:extLst>
          </p:cNvPr>
          <p:cNvSpPr txBox="1"/>
          <p:nvPr/>
        </p:nvSpPr>
        <p:spPr>
          <a:xfrm rot="16200000">
            <a:off x="590133" y="3106849"/>
            <a:ext cx="4349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DaxlinePro-Regular" panose="02000503060000020004" pitchFamily="2" charset="0"/>
              </a:rPr>
              <a:t>DIGITAL </a:t>
            </a:r>
            <a:r>
              <a:rPr lang="es-ES" sz="20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intensity</a:t>
            </a:r>
            <a:endParaRPr lang="es-ES" sz="2000" dirty="0">
              <a:solidFill>
                <a:schemeClr val="bg1"/>
              </a:solidFill>
              <a:latin typeface="DaxlinePro-Regular" panose="02000503060000020004" pitchFamily="2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BC61C21A-EBF8-9547-B113-3CE45C90D56B}"/>
              </a:ext>
            </a:extLst>
          </p:cNvPr>
          <p:cNvSpPr/>
          <p:nvPr/>
        </p:nvSpPr>
        <p:spPr>
          <a:xfrm>
            <a:off x="-28634" y="-16657"/>
            <a:ext cx="7416793" cy="6505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084E9A-06E5-3344-B381-8F0FAFD81828}"/>
              </a:ext>
            </a:extLst>
          </p:cNvPr>
          <p:cNvSpPr txBox="1"/>
          <p:nvPr/>
        </p:nvSpPr>
        <p:spPr>
          <a:xfrm>
            <a:off x="39220" y="148387"/>
            <a:ext cx="7577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DaxlinePro-Regular" panose="02000503060000020004" pitchFamily="2" charset="0"/>
              </a:rPr>
              <a:t>EXPERIENCE IN THE DIGITALIZATION OF INDUSTRIAL PROCESSES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5FB68E1B-1291-474A-AA26-9857FED1FEC3}"/>
              </a:ext>
            </a:extLst>
          </p:cNvPr>
          <p:cNvCxnSpPr>
            <a:cxnSpLocks/>
          </p:cNvCxnSpPr>
          <p:nvPr/>
        </p:nvCxnSpPr>
        <p:spPr>
          <a:xfrm>
            <a:off x="2669445" y="5481896"/>
            <a:ext cx="28987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B4A3C92C-4A2A-664A-BA80-32077DE5E02C}"/>
              </a:ext>
            </a:extLst>
          </p:cNvPr>
          <p:cNvCxnSpPr>
            <a:cxnSpLocks/>
          </p:cNvCxnSpPr>
          <p:nvPr/>
        </p:nvCxnSpPr>
        <p:spPr>
          <a:xfrm flipV="1">
            <a:off x="2959318" y="1131919"/>
            <a:ext cx="0" cy="439905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772329F7-AAF8-7C47-A408-70A0E53C4AFA}"/>
              </a:ext>
            </a:extLst>
          </p:cNvPr>
          <p:cNvCxnSpPr>
            <a:cxnSpLocks/>
          </p:cNvCxnSpPr>
          <p:nvPr/>
        </p:nvCxnSpPr>
        <p:spPr>
          <a:xfrm>
            <a:off x="2959318" y="5482661"/>
            <a:ext cx="7978775" cy="2836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33A1392F-E2A2-CB4E-A2EC-621C79C86481}"/>
              </a:ext>
            </a:extLst>
          </p:cNvPr>
          <p:cNvCxnSpPr>
            <a:cxnSpLocks/>
          </p:cNvCxnSpPr>
          <p:nvPr/>
        </p:nvCxnSpPr>
        <p:spPr>
          <a:xfrm>
            <a:off x="10923463" y="5503711"/>
            <a:ext cx="0" cy="2117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5AD075B9-CD6B-9746-923C-C21EBF699726}"/>
              </a:ext>
            </a:extLst>
          </p:cNvPr>
          <p:cNvCxnSpPr>
            <a:cxnSpLocks/>
          </p:cNvCxnSpPr>
          <p:nvPr/>
        </p:nvCxnSpPr>
        <p:spPr>
          <a:xfrm flipV="1">
            <a:off x="6051125" y="1778558"/>
            <a:ext cx="0" cy="33036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33D58E34-8F74-794F-A580-B23749C8402E}"/>
              </a:ext>
            </a:extLst>
          </p:cNvPr>
          <p:cNvCxnSpPr>
            <a:cxnSpLocks/>
          </p:cNvCxnSpPr>
          <p:nvPr/>
        </p:nvCxnSpPr>
        <p:spPr>
          <a:xfrm>
            <a:off x="3676164" y="3429000"/>
            <a:ext cx="49105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581BDA26-A910-BF4A-A0B9-95A368B73979}"/>
              </a:ext>
            </a:extLst>
          </p:cNvPr>
          <p:cNvCxnSpPr>
            <a:cxnSpLocks/>
          </p:cNvCxnSpPr>
          <p:nvPr/>
        </p:nvCxnSpPr>
        <p:spPr>
          <a:xfrm>
            <a:off x="2959318" y="5481896"/>
            <a:ext cx="0" cy="23671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9A34921B-E0C6-BC49-80E1-01D1B30366E1}"/>
              </a:ext>
            </a:extLst>
          </p:cNvPr>
          <p:cNvCxnSpPr>
            <a:cxnSpLocks/>
          </p:cNvCxnSpPr>
          <p:nvPr/>
        </p:nvCxnSpPr>
        <p:spPr>
          <a:xfrm>
            <a:off x="2676760" y="1139234"/>
            <a:ext cx="28987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46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n 67">
            <a:extLst>
              <a:ext uri="{FF2B5EF4-FFF2-40B4-BE49-F238E27FC236}">
                <a16:creationId xmlns:a16="http://schemas.microsoft.com/office/drawing/2014/main" id="{F51A47E2-7082-4244-A405-2D36A04D7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85"/>
          <a:stretch/>
        </p:blipFill>
        <p:spPr>
          <a:xfrm>
            <a:off x="-10046" y="-21022"/>
            <a:ext cx="12223534" cy="6879022"/>
          </a:xfrm>
          <a:prstGeom prst="rect">
            <a:avLst/>
          </a:prstGeom>
        </p:spPr>
      </p:pic>
      <p:sp>
        <p:nvSpPr>
          <p:cNvPr id="64" name="Rectángulo 63">
            <a:extLst>
              <a:ext uri="{FF2B5EF4-FFF2-40B4-BE49-F238E27FC236}">
                <a16:creationId xmlns:a16="http://schemas.microsoft.com/office/drawing/2014/main" id="{CAAE612D-E61A-BA49-AE3A-46F56111B482}"/>
              </a:ext>
            </a:extLst>
          </p:cNvPr>
          <p:cNvSpPr/>
          <p:nvPr/>
        </p:nvSpPr>
        <p:spPr>
          <a:xfrm>
            <a:off x="-19372" y="-12357"/>
            <a:ext cx="12220634" cy="6874657"/>
          </a:xfrm>
          <a:prstGeom prst="rect">
            <a:avLst/>
          </a:prstGeom>
          <a:solidFill>
            <a:srgbClr val="009AB2">
              <a:alpha val="777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5AA1AFB6-23AC-474E-A910-1EE56BC0D83F}"/>
              </a:ext>
            </a:extLst>
          </p:cNvPr>
          <p:cNvCxnSpPr>
            <a:cxnSpLocks/>
          </p:cNvCxnSpPr>
          <p:nvPr/>
        </p:nvCxnSpPr>
        <p:spPr>
          <a:xfrm flipH="1">
            <a:off x="2860927" y="2862012"/>
            <a:ext cx="705215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4BB651B-1B21-6947-9619-4EDD1696A62D}"/>
              </a:ext>
            </a:extLst>
          </p:cNvPr>
          <p:cNvSpPr txBox="1"/>
          <p:nvPr/>
        </p:nvSpPr>
        <p:spPr>
          <a:xfrm>
            <a:off x="5090422" y="3076702"/>
            <a:ext cx="1877544" cy="33855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Industrial</a:t>
            </a:r>
            <a:r>
              <a:rPr lang="es-ES" sz="1600" b="1" dirty="0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internet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CE4A4326-5B57-5A4E-AE79-948700A833D2}"/>
              </a:ext>
            </a:extLst>
          </p:cNvPr>
          <p:cNvCxnSpPr>
            <a:cxnSpLocks/>
          </p:cNvCxnSpPr>
          <p:nvPr/>
        </p:nvCxnSpPr>
        <p:spPr>
          <a:xfrm>
            <a:off x="6059488" y="2466968"/>
            <a:ext cx="0" cy="60798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A9A31A4F-1ACB-DA46-89DB-9320519D5D9C}"/>
              </a:ext>
            </a:extLst>
          </p:cNvPr>
          <p:cNvSpPr/>
          <p:nvPr/>
        </p:nvSpPr>
        <p:spPr>
          <a:xfrm>
            <a:off x="-31067" y="-16760"/>
            <a:ext cx="4596116" cy="6505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084E9A-06E5-3344-B381-8F0FAFD81828}"/>
              </a:ext>
            </a:extLst>
          </p:cNvPr>
          <p:cNvSpPr txBox="1"/>
          <p:nvPr/>
        </p:nvSpPr>
        <p:spPr>
          <a:xfrm>
            <a:off x="-1" y="145019"/>
            <a:ext cx="740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DaxlinePro-Regular" panose="02000503060000020004" pitchFamily="2" charset="0"/>
              </a:rPr>
              <a:t>ADVANCED MANUFACTURING EXPERIENCE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46940A8E-06C6-654C-A336-FED0985F3EC3}"/>
              </a:ext>
            </a:extLst>
          </p:cNvPr>
          <p:cNvCxnSpPr>
            <a:cxnSpLocks/>
          </p:cNvCxnSpPr>
          <p:nvPr/>
        </p:nvCxnSpPr>
        <p:spPr>
          <a:xfrm>
            <a:off x="2866894" y="2849184"/>
            <a:ext cx="0" cy="22576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46FE4CC0-2361-794A-988A-551390EB2697}"/>
              </a:ext>
            </a:extLst>
          </p:cNvPr>
          <p:cNvCxnSpPr>
            <a:cxnSpLocks/>
          </p:cNvCxnSpPr>
          <p:nvPr/>
        </p:nvCxnSpPr>
        <p:spPr>
          <a:xfrm>
            <a:off x="9907328" y="2856261"/>
            <a:ext cx="0" cy="21869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echa abajo 46">
            <a:extLst>
              <a:ext uri="{FF2B5EF4-FFF2-40B4-BE49-F238E27FC236}">
                <a16:creationId xmlns:a16="http://schemas.microsoft.com/office/drawing/2014/main" id="{BDBFB9DE-DA7B-A24D-A073-E72EA51A87F0}"/>
              </a:ext>
            </a:extLst>
          </p:cNvPr>
          <p:cNvSpPr/>
          <p:nvPr/>
        </p:nvSpPr>
        <p:spPr>
          <a:xfrm>
            <a:off x="5904887" y="3733281"/>
            <a:ext cx="309201" cy="351693"/>
          </a:xfrm>
          <a:prstGeom prst="downArrow">
            <a:avLst/>
          </a:prstGeom>
          <a:solidFill>
            <a:schemeClr val="bg1"/>
          </a:solidFill>
          <a:ln>
            <a:solidFill>
              <a:srgbClr val="009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CB8C0E55-B0FB-C44E-BFC4-3A26071D39B1}"/>
              </a:ext>
            </a:extLst>
          </p:cNvPr>
          <p:cNvSpPr txBox="1"/>
          <p:nvPr/>
        </p:nvSpPr>
        <p:spPr>
          <a:xfrm>
            <a:off x="1652371" y="4364029"/>
            <a:ext cx="9195168" cy="711733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Manufacturing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processes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are in a digital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transformation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.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An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industrial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revolution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produced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by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the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advancement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of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information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technologies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: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computing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and software.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248341A0-3B96-5B4D-B866-AD89A6FF388C}"/>
              </a:ext>
            </a:extLst>
          </p:cNvPr>
          <p:cNvSpPr/>
          <p:nvPr/>
        </p:nvSpPr>
        <p:spPr>
          <a:xfrm>
            <a:off x="1615858" y="1635928"/>
            <a:ext cx="9231681" cy="83104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3721F8F-90B6-9C45-987E-B56925D421D5}"/>
              </a:ext>
            </a:extLst>
          </p:cNvPr>
          <p:cNvSpPr txBox="1"/>
          <p:nvPr/>
        </p:nvSpPr>
        <p:spPr>
          <a:xfrm>
            <a:off x="1684142" y="1820667"/>
            <a:ext cx="9163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A new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model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of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organization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and control of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the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value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chain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or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the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product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life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cycle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,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through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the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manufacturing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systems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.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This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new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model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is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possible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,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through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information</a:t>
            </a:r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technologies</a:t>
            </a:r>
            <a:r>
              <a:rPr lang="es-ES" sz="1400" dirty="0">
                <a:latin typeface="DaxlinePro-Regular" panose="02000503060000020004" pitchFamily="2" charset="0"/>
              </a:rPr>
              <a:t>.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EC8EEF0-BE7A-ED4D-A029-4DF756A61AAC}"/>
              </a:ext>
            </a:extLst>
          </p:cNvPr>
          <p:cNvSpPr txBox="1"/>
          <p:nvPr/>
        </p:nvSpPr>
        <p:spPr>
          <a:xfrm>
            <a:off x="2205898" y="3076702"/>
            <a:ext cx="1535844" cy="33855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Smart </a:t>
            </a:r>
            <a:r>
              <a:rPr lang="es-ES" sz="1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factory</a:t>
            </a:r>
            <a:endParaRPr lang="es-ES" sz="1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9000"/>
                  </a:srgbClr>
                </a:outerShdw>
              </a:effectLst>
              <a:latin typeface="DaxlinePro-Bold" panose="02000503060000020004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4E64DE-6812-2C47-B834-DA9AC9B4C8E9}"/>
              </a:ext>
            </a:extLst>
          </p:cNvPr>
          <p:cNvSpPr txBox="1"/>
          <p:nvPr/>
        </p:nvSpPr>
        <p:spPr>
          <a:xfrm>
            <a:off x="8450260" y="3074951"/>
            <a:ext cx="2915280" cy="33855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Connectivity</a:t>
            </a:r>
            <a:r>
              <a:rPr lang="es-ES" sz="1600" dirty="0">
                <a:solidFill>
                  <a:schemeClr val="bg1"/>
                </a:solidFill>
                <a:latin typeface="DaxlinePro-Regular" panose="02000503060000020004" pitchFamily="2" charset="0"/>
              </a:rPr>
              <a:t> and </a:t>
            </a:r>
            <a:r>
              <a:rPr lang="es-ES" sz="16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datification</a:t>
            </a:r>
            <a:endParaRPr lang="es-ES" sz="16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9000"/>
                  </a:srgbClr>
                </a:outerShdw>
              </a:effectLst>
              <a:latin typeface="DaxlinePro-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7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6DD219C8-2522-F349-8591-CBFF5D5F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34"/>
          <a:stretch/>
        </p:blipFill>
        <p:spPr>
          <a:xfrm>
            <a:off x="-25808" y="-20960"/>
            <a:ext cx="12216093" cy="6878960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0A19D1EA-9B24-FE4B-851C-1600AA89C767}"/>
              </a:ext>
            </a:extLst>
          </p:cNvPr>
          <p:cNvSpPr/>
          <p:nvPr/>
        </p:nvSpPr>
        <p:spPr>
          <a:xfrm>
            <a:off x="-30542" y="-16657"/>
            <a:ext cx="6090029" cy="6874657"/>
          </a:xfrm>
          <a:prstGeom prst="rect">
            <a:avLst/>
          </a:prstGeom>
          <a:solidFill>
            <a:srgbClr val="009AB2">
              <a:alpha val="777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B840C5D-AD42-444B-8E23-DB6C0805C612}"/>
              </a:ext>
            </a:extLst>
          </p:cNvPr>
          <p:cNvSpPr/>
          <p:nvPr/>
        </p:nvSpPr>
        <p:spPr>
          <a:xfrm>
            <a:off x="6063885" y="-20959"/>
            <a:ext cx="6132512" cy="6887288"/>
          </a:xfrm>
          <a:prstGeom prst="rect">
            <a:avLst/>
          </a:prstGeom>
          <a:solidFill>
            <a:schemeClr val="bg2">
              <a:lumMod val="75000"/>
              <a:alpha val="928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084E9A-06E5-3344-B381-8F0FAFD81828}"/>
              </a:ext>
            </a:extLst>
          </p:cNvPr>
          <p:cNvSpPr txBox="1"/>
          <p:nvPr/>
        </p:nvSpPr>
        <p:spPr>
          <a:xfrm>
            <a:off x="2223756" y="272250"/>
            <a:ext cx="194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OBJECTIVES</a:t>
            </a:r>
            <a:r>
              <a:rPr lang="es-ES" dirty="0">
                <a:effectLst/>
              </a:rPr>
              <a:t> </a:t>
            </a:r>
            <a:endParaRPr lang="es-ES" dirty="0">
              <a:latin typeface="DaxlinePro-Regular" panose="02000503060000020004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28E25C-3850-E848-8C63-59E4E3065D57}"/>
              </a:ext>
            </a:extLst>
          </p:cNvPr>
          <p:cNvSpPr txBox="1"/>
          <p:nvPr/>
        </p:nvSpPr>
        <p:spPr>
          <a:xfrm>
            <a:off x="8594386" y="179081"/>
            <a:ext cx="171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</a:rPr>
              <a:t>PROBLEMS</a:t>
            </a:r>
            <a:r>
              <a:rPr lang="es-ES" b="1" dirty="0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</a:rPr>
              <a:t>  </a:t>
            </a:r>
            <a:endParaRPr lang="es-ES" b="1" dirty="0">
              <a:effectLst>
                <a:outerShdw blurRad="50800" dist="50800" dir="5400000" algn="ctr" rotWithShape="0">
                  <a:srgbClr val="000000">
                    <a:alpha val="49000"/>
                  </a:srgbClr>
                </a:outerShdw>
              </a:effectLst>
              <a:latin typeface="DaxlinePro-Regular" panose="02000503060000020004" pitchFamily="2" charset="0"/>
            </a:endParaRP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4A2FE1C9-B03A-F84F-8794-1FE77AA28E8D}"/>
              </a:ext>
            </a:extLst>
          </p:cNvPr>
          <p:cNvSpPr/>
          <p:nvPr/>
        </p:nvSpPr>
        <p:spPr>
          <a:xfrm>
            <a:off x="1120220" y="1170615"/>
            <a:ext cx="3819045" cy="4758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Knowledge improvement and identification of inefficiencies</a:t>
            </a:r>
            <a:endParaRPr lang="es-ES" sz="2000" dirty="0">
              <a:effectLst>
                <a:outerShdw blurRad="50800" dist="50800" dir="5400000" algn="ctr" rotWithShape="0">
                  <a:srgbClr val="000000">
                    <a:alpha val="49000"/>
                  </a:srgbClr>
                </a:outerShdw>
              </a:effectLst>
              <a:latin typeface="DaxlinePro-Regular" panose="02000503060000020004" pitchFamily="2" charset="0"/>
            </a:endParaRP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ED78230F-1E49-3C47-B549-37DBA041E8BB}"/>
              </a:ext>
            </a:extLst>
          </p:cNvPr>
          <p:cNvSpPr/>
          <p:nvPr/>
        </p:nvSpPr>
        <p:spPr>
          <a:xfrm>
            <a:off x="1290119" y="1898061"/>
            <a:ext cx="3385166" cy="3006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Zero defect manufacturing</a:t>
            </a:r>
            <a:r>
              <a:rPr lang="es-ES" sz="1200" dirty="0">
                <a:effectLst/>
              </a:rPr>
              <a:t> </a:t>
            </a:r>
            <a:endParaRPr lang="es-ES" sz="1200" dirty="0">
              <a:latin typeface="DaxlinePro-Regular" panose="02000503060000020004" pitchFamily="2" charset="0"/>
            </a:endParaRP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0A05BC30-328A-9C47-AB8E-D8C9D9BBA779}"/>
              </a:ext>
            </a:extLst>
          </p:cNvPr>
          <p:cNvSpPr/>
          <p:nvPr/>
        </p:nvSpPr>
        <p:spPr>
          <a:xfrm>
            <a:off x="1337160" y="2302377"/>
            <a:ext cx="3385166" cy="3006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Energy consumption efficiency</a:t>
            </a:r>
            <a:r>
              <a:rPr lang="es-ES" sz="1200" dirty="0">
                <a:effectLst/>
              </a:rPr>
              <a:t> </a:t>
            </a:r>
            <a:endParaRPr lang="es-ES" sz="1200" dirty="0">
              <a:latin typeface="DaxlinePro-Regular" panose="02000503060000020004" pitchFamily="2" charset="0"/>
            </a:endParaRP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B1EA9548-15A8-434A-A5EE-946285D653C6}"/>
              </a:ext>
            </a:extLst>
          </p:cNvPr>
          <p:cNvSpPr/>
          <p:nvPr/>
        </p:nvSpPr>
        <p:spPr>
          <a:xfrm>
            <a:off x="1306620" y="2678402"/>
            <a:ext cx="3385166" cy="3006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Real time monitoring</a:t>
            </a:r>
            <a:r>
              <a:rPr lang="es-ES" sz="1200" dirty="0">
                <a:effectLst/>
              </a:rPr>
              <a:t> </a:t>
            </a:r>
            <a:endParaRPr lang="es-ES" sz="1200" dirty="0">
              <a:latin typeface="DaxlinePro-Regular" panose="02000503060000020004" pitchFamily="2" charset="0"/>
            </a:endParaRP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99C6ECA8-69FA-9E45-B805-F96BCE61B5EF}"/>
              </a:ext>
            </a:extLst>
          </p:cNvPr>
          <p:cNvSpPr/>
          <p:nvPr/>
        </p:nvSpPr>
        <p:spPr>
          <a:xfrm>
            <a:off x="36511" y="3268143"/>
            <a:ext cx="6059488" cy="4436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Behavior prediction</a:t>
            </a:r>
            <a:r>
              <a:rPr lang="es-ES" sz="2000" b="1" dirty="0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 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F0F3D5FA-2DC5-7548-ACCD-26295751DF58}"/>
              </a:ext>
            </a:extLst>
          </p:cNvPr>
          <p:cNvSpPr/>
          <p:nvPr/>
        </p:nvSpPr>
        <p:spPr>
          <a:xfrm>
            <a:off x="1290119" y="3790701"/>
            <a:ext cx="3385166" cy="3006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Predictive Maintenance</a:t>
            </a:r>
            <a:r>
              <a:rPr lang="es-ES" sz="1200" dirty="0">
                <a:effectLst/>
              </a:rPr>
              <a:t> </a:t>
            </a:r>
            <a:endParaRPr lang="es-ES" sz="1200" dirty="0">
              <a:latin typeface="DaxlinePro-Regular" panose="02000503060000020004" pitchFamily="2" charset="0"/>
            </a:endParaRP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F2DCFA66-EC5C-0140-9640-DA74FA7E2DBA}"/>
              </a:ext>
            </a:extLst>
          </p:cNvPr>
          <p:cNvSpPr/>
          <p:nvPr/>
        </p:nvSpPr>
        <p:spPr>
          <a:xfrm>
            <a:off x="1246697" y="4174482"/>
            <a:ext cx="3385166" cy="3006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Zero stock</a:t>
            </a:r>
            <a:r>
              <a:rPr lang="es-ES" sz="1200" dirty="0">
                <a:effectLst/>
              </a:rPr>
              <a:t> </a:t>
            </a:r>
            <a:endParaRPr lang="es-ES" sz="1200" dirty="0">
              <a:latin typeface="DaxlinePro-Regular" panose="02000503060000020004" pitchFamily="2" charset="0"/>
            </a:endParaRP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B6DB220F-F7EF-3040-B37E-5DCA03591E83}"/>
              </a:ext>
            </a:extLst>
          </p:cNvPr>
          <p:cNvSpPr/>
          <p:nvPr/>
        </p:nvSpPr>
        <p:spPr>
          <a:xfrm>
            <a:off x="1246697" y="4554467"/>
            <a:ext cx="3385166" cy="3006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Advanced logistics</a:t>
            </a:r>
            <a:r>
              <a:rPr lang="es-ES" sz="1200" dirty="0">
                <a:effectLst/>
              </a:rPr>
              <a:t> </a:t>
            </a:r>
            <a:endParaRPr lang="es-ES" sz="1200" dirty="0">
              <a:latin typeface="DaxlinePro-Regular" panose="02000503060000020004" pitchFamily="2" charset="0"/>
            </a:endParaRP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C8D27836-3413-F147-B0C9-722BEF4EE83C}"/>
              </a:ext>
            </a:extLst>
          </p:cNvPr>
          <p:cNvSpPr/>
          <p:nvPr/>
        </p:nvSpPr>
        <p:spPr>
          <a:xfrm>
            <a:off x="36511" y="5042088"/>
            <a:ext cx="6059488" cy="4436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Intelligent</a:t>
            </a:r>
            <a:r>
              <a:rPr lang="es-ES" sz="2000" b="1" dirty="0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 </a:t>
            </a:r>
            <a:r>
              <a:rPr lang="es-ES" sz="2000" b="1" dirty="0" err="1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process</a:t>
            </a:r>
            <a:r>
              <a:rPr lang="es-ES" sz="2000" b="1" dirty="0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 </a:t>
            </a:r>
            <a:r>
              <a:rPr lang="es-ES" sz="2000" b="1" dirty="0" err="1"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automation</a:t>
            </a:r>
            <a:endParaRPr lang="es-ES" sz="2000" b="1" dirty="0">
              <a:effectLst>
                <a:outerShdw blurRad="50800" dist="50800" dir="5400000" algn="ctr" rotWithShape="0">
                  <a:srgbClr val="000000">
                    <a:alpha val="49000"/>
                  </a:srgbClr>
                </a:outerShdw>
              </a:effectLst>
              <a:latin typeface="DaxlinePro-Bold" panose="02000503060000020004" pitchFamily="2" charset="0"/>
            </a:endParaRP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4E36E560-FC78-1D4B-A41E-ACCF3B6A5280}"/>
              </a:ext>
            </a:extLst>
          </p:cNvPr>
          <p:cNvSpPr/>
          <p:nvPr/>
        </p:nvSpPr>
        <p:spPr>
          <a:xfrm>
            <a:off x="0" y="5526692"/>
            <a:ext cx="6059488" cy="3006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Production machine performance/action</a:t>
            </a:r>
            <a:r>
              <a:rPr lang="es-ES" sz="1200" dirty="0">
                <a:effectLst/>
              </a:rPr>
              <a:t> </a:t>
            </a:r>
            <a:endParaRPr lang="es-ES" sz="1200" dirty="0">
              <a:latin typeface="DaxlinePro-Regular" panose="02000503060000020004" pitchFamily="2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8329E6C-5734-5046-BEA4-47448AFB8694}"/>
              </a:ext>
            </a:extLst>
          </p:cNvPr>
          <p:cNvSpPr txBox="1"/>
          <p:nvPr/>
        </p:nvSpPr>
        <p:spPr>
          <a:xfrm>
            <a:off x="7608111" y="1189586"/>
            <a:ext cx="39972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DaxlinePro-Regular" panose="02000503060000020004" pitchFamily="2" charset="0"/>
              </a:rPr>
              <a:t>1 </a:t>
            </a:r>
            <a:r>
              <a:rPr lang="en-US" dirty="0" err="1">
                <a:latin typeface="DaxlinePro-Regular" panose="02000503060000020004" pitchFamily="2" charset="0"/>
              </a:rPr>
              <a:t>Sensorization</a:t>
            </a:r>
            <a:r>
              <a:rPr lang="en-US" dirty="0">
                <a:latin typeface="DaxlinePro-Regular" panose="02000503060000020004" pitchFamily="2" charset="0"/>
              </a:rPr>
              <a:t> and traceability</a:t>
            </a:r>
          </a:p>
          <a:p>
            <a:endParaRPr lang="en-US" dirty="0">
              <a:latin typeface="DaxlinePro-Regular" panose="02000503060000020004" pitchFamily="2" charset="0"/>
            </a:endParaRPr>
          </a:p>
          <a:p>
            <a:r>
              <a:rPr lang="en-US" dirty="0">
                <a:latin typeface="DaxlinePro-Regular" panose="02000503060000020004" pitchFamily="2" charset="0"/>
              </a:rPr>
              <a:t>2. Communications and protocols</a:t>
            </a:r>
            <a:endParaRPr lang="es-ES" dirty="0">
              <a:latin typeface="DaxlinePro-Regular" panose="02000503060000020004" pitchFamily="2" charset="0"/>
            </a:endParaRPr>
          </a:p>
          <a:p>
            <a:endParaRPr lang="es-ES" dirty="0">
              <a:latin typeface="DaxlinePro-Regular" panose="02000503060000020004" pitchFamily="2" charset="0"/>
            </a:endParaRPr>
          </a:p>
          <a:p>
            <a:r>
              <a:rPr lang="es-ES" dirty="0">
                <a:latin typeface="DaxlinePro-Regular" panose="02000503060000020004" pitchFamily="2" charset="0"/>
              </a:rPr>
              <a:t>3. </a:t>
            </a:r>
            <a:r>
              <a:rPr lang="en-US" dirty="0">
                <a:latin typeface="DaxlinePro-Regular" panose="02000503060000020004" pitchFamily="2" charset="0"/>
              </a:rPr>
              <a:t>Interoperability</a:t>
            </a:r>
            <a:r>
              <a:rPr lang="es-ES" dirty="0">
                <a:effectLst/>
                <a:latin typeface="DaxlinePro-Regular" panose="02000503060000020004" pitchFamily="2" charset="0"/>
              </a:rPr>
              <a:t> </a:t>
            </a:r>
          </a:p>
          <a:p>
            <a:endParaRPr lang="es-ES" dirty="0">
              <a:latin typeface="DaxlinePro-Regular" panose="02000503060000020004" pitchFamily="2" charset="0"/>
            </a:endParaRPr>
          </a:p>
          <a:p>
            <a:r>
              <a:rPr lang="es-ES" dirty="0">
                <a:latin typeface="DaxlinePro-Regular" panose="02000503060000020004" pitchFamily="2" charset="0"/>
              </a:rPr>
              <a:t>4. </a:t>
            </a:r>
            <a:r>
              <a:rPr lang="en-US" dirty="0">
                <a:latin typeface="DaxlinePro-Regular" panose="02000503060000020004" pitchFamily="2" charset="0"/>
              </a:rPr>
              <a:t>Infrastructures</a:t>
            </a:r>
            <a:r>
              <a:rPr lang="es-ES" dirty="0">
                <a:effectLst/>
                <a:latin typeface="DaxlinePro-Regular" panose="02000503060000020004" pitchFamily="2" charset="0"/>
              </a:rPr>
              <a:t> </a:t>
            </a:r>
          </a:p>
          <a:p>
            <a:endParaRPr lang="es-ES" dirty="0">
              <a:latin typeface="DaxlinePro-Regular" panose="02000503060000020004" pitchFamily="2" charset="0"/>
            </a:endParaRPr>
          </a:p>
          <a:p>
            <a:r>
              <a:rPr lang="es-ES" dirty="0">
                <a:latin typeface="DaxlinePro-Regular" panose="02000503060000020004" pitchFamily="2" charset="0"/>
              </a:rPr>
              <a:t>5. </a:t>
            </a:r>
            <a:r>
              <a:rPr lang="en-US" dirty="0">
                <a:latin typeface="DaxlinePro-Regular" panose="02000503060000020004" pitchFamily="2" charset="0"/>
              </a:rPr>
              <a:t>Data integration</a:t>
            </a:r>
            <a:r>
              <a:rPr lang="es-ES" dirty="0">
                <a:effectLst/>
                <a:latin typeface="DaxlinePro-Regular" panose="02000503060000020004" pitchFamily="2" charset="0"/>
              </a:rPr>
              <a:t> </a:t>
            </a:r>
          </a:p>
          <a:p>
            <a:endParaRPr lang="es-ES" dirty="0">
              <a:latin typeface="DaxlinePro-Regular" panose="02000503060000020004" pitchFamily="2" charset="0"/>
            </a:endParaRPr>
          </a:p>
          <a:p>
            <a:r>
              <a:rPr lang="es-ES" dirty="0">
                <a:latin typeface="DaxlinePro-Regular" panose="02000503060000020004" pitchFamily="2" charset="0"/>
              </a:rPr>
              <a:t>6.</a:t>
            </a:r>
            <a:r>
              <a:rPr lang="en-US" dirty="0">
                <a:latin typeface="DaxlinePro-Regular" panose="02000503060000020004" pitchFamily="2" charset="0"/>
              </a:rPr>
              <a:t> Cleanliness and quality</a:t>
            </a:r>
            <a:r>
              <a:rPr lang="es-ES" dirty="0">
                <a:effectLst/>
                <a:latin typeface="DaxlinePro-Regular" panose="02000503060000020004" pitchFamily="2" charset="0"/>
              </a:rPr>
              <a:t> </a:t>
            </a:r>
          </a:p>
          <a:p>
            <a:endParaRPr lang="es-ES" dirty="0">
              <a:latin typeface="DaxlinePro-Regular" panose="02000503060000020004" pitchFamily="2" charset="0"/>
            </a:endParaRPr>
          </a:p>
          <a:p>
            <a:r>
              <a:rPr lang="es-ES" dirty="0">
                <a:latin typeface="DaxlinePro-Regular" panose="02000503060000020004" pitchFamily="2" charset="0"/>
              </a:rPr>
              <a:t>7. </a:t>
            </a:r>
            <a:r>
              <a:rPr lang="en-US" dirty="0">
                <a:latin typeface="DaxlinePro-Regular" panose="02000503060000020004" pitchFamily="2" charset="0"/>
              </a:rPr>
              <a:t>Data applicability</a:t>
            </a:r>
            <a:r>
              <a:rPr lang="es-ES" dirty="0">
                <a:effectLst/>
                <a:latin typeface="DaxlinePro-Regular" panose="02000503060000020004" pitchFamily="2" charset="0"/>
              </a:rPr>
              <a:t> </a:t>
            </a:r>
            <a:endParaRPr lang="es-ES" dirty="0">
              <a:latin typeface="DaxlinePro-Regular" panose="02000503060000020004" pitchFamily="2" charset="0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75DC3DB2-EEE2-434D-B7D0-3096231174AB}"/>
              </a:ext>
            </a:extLst>
          </p:cNvPr>
          <p:cNvSpPr/>
          <p:nvPr/>
        </p:nvSpPr>
        <p:spPr>
          <a:xfrm>
            <a:off x="4579740" y="5868272"/>
            <a:ext cx="3004995" cy="44363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Efficiency and profitability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2589DC16-7494-A646-B844-DD521E1E7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85"/>
          <a:stretch/>
        </p:blipFill>
        <p:spPr>
          <a:xfrm>
            <a:off x="-10046" y="-21022"/>
            <a:ext cx="12223534" cy="6879022"/>
          </a:xfrm>
          <a:prstGeom prst="rect">
            <a:avLst/>
          </a:prstGeom>
        </p:spPr>
      </p:pic>
      <p:sp>
        <p:nvSpPr>
          <p:cNvPr id="71" name="Rectángulo 70">
            <a:extLst>
              <a:ext uri="{FF2B5EF4-FFF2-40B4-BE49-F238E27FC236}">
                <a16:creationId xmlns:a16="http://schemas.microsoft.com/office/drawing/2014/main" id="{86F1233D-2FF5-814C-BB9B-529FF9E7E952}"/>
              </a:ext>
            </a:extLst>
          </p:cNvPr>
          <p:cNvSpPr/>
          <p:nvPr/>
        </p:nvSpPr>
        <p:spPr>
          <a:xfrm>
            <a:off x="-14317" y="-20559"/>
            <a:ext cx="12220634" cy="6879021"/>
          </a:xfrm>
          <a:prstGeom prst="rect">
            <a:avLst/>
          </a:prstGeom>
          <a:solidFill>
            <a:srgbClr val="009AB2">
              <a:alpha val="921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B6C26C28-D9DC-0646-A7FB-FA1E4CC7301F}"/>
              </a:ext>
            </a:extLst>
          </p:cNvPr>
          <p:cNvSpPr txBox="1"/>
          <p:nvPr/>
        </p:nvSpPr>
        <p:spPr>
          <a:xfrm>
            <a:off x="6105439" y="2100182"/>
            <a:ext cx="2940797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solidFill>
                  <a:schemeClr val="bg1"/>
                </a:solidFill>
                <a:latin typeface="DaxlinePro-Bold" panose="02000503060000020004" pitchFamily="2" charset="0"/>
              </a:rPr>
              <a:t>Evolution</a:t>
            </a:r>
            <a:r>
              <a:rPr lang="es-ES" sz="1600" b="1" dirty="0">
                <a:solidFill>
                  <a:schemeClr val="bg1"/>
                </a:solidFill>
                <a:latin typeface="DaxlinePro-Bold" panose="02000503060000020004" pitchFamily="2" charset="0"/>
              </a:rPr>
              <a:t> of </a:t>
            </a:r>
            <a:r>
              <a:rPr lang="es-ES" sz="1600" b="1" dirty="0" err="1">
                <a:solidFill>
                  <a:schemeClr val="bg1"/>
                </a:solidFill>
                <a:latin typeface="DaxlinePro-Bold" panose="02000503060000020004" pitchFamily="2" charset="0"/>
              </a:rPr>
              <a:t>the</a:t>
            </a:r>
            <a:r>
              <a:rPr lang="es-ES" sz="1600" b="1" dirty="0">
                <a:solidFill>
                  <a:schemeClr val="bg1"/>
                </a:solidFill>
                <a:latin typeface="DaxlinePro-Bold" panose="02000503060000020004" pitchFamily="2" charset="0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latin typeface="DaxlinePro-Bold" panose="02000503060000020004" pitchFamily="2" charset="0"/>
              </a:rPr>
              <a:t>number</a:t>
            </a:r>
            <a:endParaRPr lang="es-ES" sz="1600" b="1" dirty="0">
              <a:solidFill>
                <a:schemeClr val="bg1"/>
              </a:solidFill>
              <a:latin typeface="DaxlinePro-Bold" panose="02000503060000020004" pitchFamily="2" charset="0"/>
            </a:endParaRPr>
          </a:p>
          <a:p>
            <a:pPr algn="ctr"/>
            <a:r>
              <a:rPr lang="es-ES" sz="1600" b="1" dirty="0">
                <a:solidFill>
                  <a:schemeClr val="bg1"/>
                </a:solidFill>
                <a:latin typeface="DaxlinePro-Bold" panose="02000503060000020004" pitchFamily="2" charset="0"/>
              </a:rPr>
              <a:t>of </a:t>
            </a:r>
            <a:r>
              <a:rPr lang="es-ES" sz="1600" b="1" dirty="0" err="1">
                <a:solidFill>
                  <a:schemeClr val="bg1"/>
                </a:solidFill>
                <a:latin typeface="DaxlinePro-Bold" panose="02000503060000020004" pitchFamily="2" charset="0"/>
              </a:rPr>
              <a:t>supported</a:t>
            </a:r>
            <a:r>
              <a:rPr lang="es-ES" sz="1600" b="1" dirty="0">
                <a:solidFill>
                  <a:schemeClr val="bg1"/>
                </a:solidFill>
                <a:latin typeface="DaxlinePro-Bold" panose="02000503060000020004" pitchFamily="2" charset="0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latin typeface="DaxlinePro-Bold" panose="02000503060000020004" pitchFamily="2" charset="0"/>
              </a:rPr>
              <a:t>SMEs</a:t>
            </a:r>
            <a:r>
              <a:rPr lang="es-ES" sz="1600" b="1" dirty="0">
                <a:solidFill>
                  <a:schemeClr val="bg1"/>
                </a:solidFill>
                <a:latin typeface="DaxlinePro-Bold" panose="02000503060000020004" pitchFamily="2" charset="0"/>
              </a:rPr>
              <a:t>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  <a:latin typeface="DaxlinePro-Bold" panose="02000503060000020004" pitchFamily="2" charset="0"/>
              </a:rPr>
              <a:t>(in </a:t>
            </a:r>
            <a:r>
              <a:rPr lang="es-ES" sz="1600" b="1" dirty="0" err="1">
                <a:solidFill>
                  <a:schemeClr val="bg1"/>
                </a:solidFill>
                <a:latin typeface="DaxlinePro-Bold" panose="02000503060000020004" pitchFamily="2" charset="0"/>
              </a:rPr>
              <a:t>millon</a:t>
            </a:r>
            <a:r>
              <a:rPr lang="es-ES" sz="1600" b="1" dirty="0">
                <a:solidFill>
                  <a:schemeClr val="bg1"/>
                </a:solidFill>
                <a:latin typeface="DaxlinePro-Bold" panose="02000503060000020004" pitchFamily="2" charset="0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latin typeface="DaxlinePro-Bold" panose="02000503060000020004" pitchFamily="2" charset="0"/>
              </a:rPr>
              <a:t>units</a:t>
            </a:r>
            <a:r>
              <a:rPr lang="es-ES" sz="1600" b="1" dirty="0">
                <a:solidFill>
                  <a:schemeClr val="bg1"/>
                </a:solidFill>
                <a:latin typeface="DaxlinePro-Bold" panose="02000503060000020004" pitchFamily="2" charset="0"/>
              </a:rPr>
              <a:t>)</a:t>
            </a:r>
          </a:p>
          <a:p>
            <a:endParaRPr lang="es-ES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AADABD5-599C-C54E-8350-31BABEC3A503}"/>
              </a:ext>
            </a:extLst>
          </p:cNvPr>
          <p:cNvSpPr/>
          <p:nvPr/>
        </p:nvSpPr>
        <p:spPr>
          <a:xfrm>
            <a:off x="2245766" y="4774624"/>
            <a:ext cx="7781372" cy="2083019"/>
          </a:xfrm>
          <a:prstGeom prst="rect">
            <a:avLst/>
          </a:prstGeom>
          <a:solidFill>
            <a:schemeClr val="bg2">
              <a:lumMod val="75000"/>
              <a:alpha val="911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69EB8B91-E940-5D49-8432-DBE0E89E755D}"/>
              </a:ext>
            </a:extLst>
          </p:cNvPr>
          <p:cNvSpPr/>
          <p:nvPr/>
        </p:nvSpPr>
        <p:spPr>
          <a:xfrm>
            <a:off x="3825459" y="4847160"/>
            <a:ext cx="4588962" cy="19099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944EAB-1C72-9542-B0F4-4FCEB9099565}"/>
              </a:ext>
            </a:extLst>
          </p:cNvPr>
          <p:cNvSpPr txBox="1"/>
          <p:nvPr/>
        </p:nvSpPr>
        <p:spPr>
          <a:xfrm>
            <a:off x="1511805" y="4880990"/>
            <a:ext cx="310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The</a:t>
            </a:r>
            <a:r>
              <a:rPr lang="es-E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 </a:t>
            </a:r>
            <a:r>
              <a:rPr lang="es-E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example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 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of Austria</a:t>
            </a:r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9F9035D-C792-E44D-B5F5-76AE66EFC6F9}"/>
              </a:ext>
            </a:extLst>
          </p:cNvPr>
          <p:cNvSpPr/>
          <p:nvPr/>
        </p:nvSpPr>
        <p:spPr>
          <a:xfrm>
            <a:off x="-27826" y="-26653"/>
            <a:ext cx="2417379" cy="6505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DaxlinePro-Regular" panose="02000503060000020004" pitchFamily="2" charset="0"/>
              </a:rPr>
              <a:t>FINANCING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A4CED4-B57E-F94E-A27E-425997664DB7}"/>
              </a:ext>
            </a:extLst>
          </p:cNvPr>
          <p:cNvSpPr txBox="1"/>
          <p:nvPr/>
        </p:nvSpPr>
        <p:spPr>
          <a:xfrm>
            <a:off x="3913824" y="4880990"/>
            <a:ext cx="2681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2019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9A54778-8E77-264F-80F5-485A22CFA00A}"/>
              </a:ext>
            </a:extLst>
          </p:cNvPr>
          <p:cNvSpPr txBox="1"/>
          <p:nvPr/>
        </p:nvSpPr>
        <p:spPr>
          <a:xfrm>
            <a:off x="7234669" y="5639892"/>
            <a:ext cx="148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DaxlinePro-Bold" panose="02000503060000020004" pitchFamily="2" charset="0"/>
              </a:rPr>
              <a:t>81.250</a:t>
            </a:r>
            <a:r>
              <a:rPr lang="es-ES" sz="12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</a:p>
          <a:p>
            <a:pPr algn="ctr"/>
            <a:r>
              <a:rPr lang="es-ES" sz="12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financed</a:t>
            </a:r>
            <a:r>
              <a:rPr lang="es-ES" sz="12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</a:p>
          <a:p>
            <a:pPr algn="ctr"/>
            <a:r>
              <a:rPr lang="es-ES" sz="12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projects</a:t>
            </a:r>
            <a:endParaRPr lang="es-ES" sz="1200" dirty="0">
              <a:solidFill>
                <a:schemeClr val="bg1"/>
              </a:solidFill>
              <a:latin typeface="DaxlinePro-Regular" panose="02000503060000020004" pitchFamily="2" charset="0"/>
            </a:endParaRPr>
          </a:p>
        </p:txBody>
      </p:sp>
      <p:sp>
        <p:nvSpPr>
          <p:cNvPr id="5" name="Flecha derecha 4">
            <a:extLst>
              <a:ext uri="{FF2B5EF4-FFF2-40B4-BE49-F238E27FC236}">
                <a16:creationId xmlns:a16="http://schemas.microsoft.com/office/drawing/2014/main" id="{2F113518-6BAF-934F-BEA3-CE42BAE132C0}"/>
              </a:ext>
            </a:extLst>
          </p:cNvPr>
          <p:cNvSpPr/>
          <p:nvPr/>
        </p:nvSpPr>
        <p:spPr>
          <a:xfrm rot="16200000">
            <a:off x="8261230" y="5582319"/>
            <a:ext cx="1065657" cy="527849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02C572EF-D54C-534C-B61D-84FFF796FF4C}"/>
              </a:ext>
            </a:extLst>
          </p:cNvPr>
          <p:cNvSpPr txBox="1"/>
          <p:nvPr/>
        </p:nvSpPr>
        <p:spPr>
          <a:xfrm>
            <a:off x="8939526" y="5726765"/>
            <a:ext cx="13761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DaxlinePro-Bold" panose="02000503060000020004" pitchFamily="2" charset="0"/>
              </a:rPr>
              <a:t>X 17</a:t>
            </a:r>
            <a:endParaRPr lang="es-ES" sz="3600" dirty="0">
              <a:solidFill>
                <a:schemeClr val="bg1"/>
              </a:solidFill>
              <a:latin typeface="DaxlinePro-Regular" panose="02000503060000020004" pitchFamily="2" charset="0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0BD4FDDE-6F69-F54D-942E-D09677DD0EBF}"/>
              </a:ext>
            </a:extLst>
          </p:cNvPr>
          <p:cNvSpPr/>
          <p:nvPr/>
        </p:nvSpPr>
        <p:spPr>
          <a:xfrm>
            <a:off x="5127737" y="5271732"/>
            <a:ext cx="159090" cy="159090"/>
          </a:xfrm>
          <a:prstGeom prst="ellipse">
            <a:avLst/>
          </a:prstGeom>
          <a:solidFill>
            <a:schemeClr val="bg1"/>
          </a:solidFill>
          <a:ln w="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7B784D1D-2A26-314D-B8F1-5C0EFC57EC1F}"/>
              </a:ext>
            </a:extLst>
          </p:cNvPr>
          <p:cNvSpPr/>
          <p:nvPr/>
        </p:nvSpPr>
        <p:spPr>
          <a:xfrm>
            <a:off x="5892819" y="5128834"/>
            <a:ext cx="1231887" cy="1231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FA16DB2-CE03-714E-AA6E-D8B7FDC43991}"/>
              </a:ext>
            </a:extLst>
          </p:cNvPr>
          <p:cNvSpPr txBox="1"/>
          <p:nvPr/>
        </p:nvSpPr>
        <p:spPr>
          <a:xfrm>
            <a:off x="3843296" y="5603647"/>
            <a:ext cx="986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DaxlinePro-Bold" panose="02000503060000020004" pitchFamily="2" charset="0"/>
              </a:rPr>
              <a:t>4.769 </a:t>
            </a:r>
          </a:p>
          <a:p>
            <a:pPr algn="ctr"/>
            <a:r>
              <a:rPr lang="es-ES" sz="12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financed</a:t>
            </a:r>
            <a:r>
              <a:rPr lang="es-ES" sz="12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projects</a:t>
            </a:r>
            <a:endParaRPr lang="es-ES" sz="1200" dirty="0">
              <a:solidFill>
                <a:schemeClr val="bg1"/>
              </a:solidFill>
              <a:latin typeface="DaxlinePro-Regular" panose="02000503060000020004" pitchFamily="2" charset="0"/>
            </a:endParaRPr>
          </a:p>
          <a:p>
            <a:endParaRPr lang="es-ES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F117EEA-EBC3-B54E-BE4A-D55659BEFCB5}"/>
              </a:ext>
            </a:extLst>
          </p:cNvPr>
          <p:cNvSpPr txBox="1"/>
          <p:nvPr/>
        </p:nvSpPr>
        <p:spPr>
          <a:xfrm>
            <a:off x="6209538" y="4854573"/>
            <a:ext cx="753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DaxlinePro-Regular" panose="02000503060000020004" pitchFamily="2" charset="0"/>
              </a:rPr>
              <a:t>2020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3B4F76E4-70C8-8548-84F6-AFAB4CDD3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58" t="4598" r="1864" b="10738"/>
          <a:stretch/>
        </p:blipFill>
        <p:spPr>
          <a:xfrm>
            <a:off x="3145260" y="513264"/>
            <a:ext cx="2937823" cy="3495578"/>
          </a:xfrm>
          <a:prstGeom prst="rect">
            <a:avLst/>
          </a:prstGeom>
        </p:spPr>
      </p:pic>
      <p:grpSp>
        <p:nvGrpSpPr>
          <p:cNvPr id="46" name="Grupo 45">
            <a:extLst>
              <a:ext uri="{FF2B5EF4-FFF2-40B4-BE49-F238E27FC236}">
                <a16:creationId xmlns:a16="http://schemas.microsoft.com/office/drawing/2014/main" id="{2E357F2E-D867-3D4F-B934-C96AAB69D920}"/>
              </a:ext>
            </a:extLst>
          </p:cNvPr>
          <p:cNvGrpSpPr/>
          <p:nvPr/>
        </p:nvGrpSpPr>
        <p:grpSpPr>
          <a:xfrm>
            <a:off x="3042954" y="3966740"/>
            <a:ext cx="2946299" cy="405805"/>
            <a:chOff x="2088345" y="4101303"/>
            <a:chExt cx="3190215" cy="616489"/>
          </a:xfrm>
        </p:grpSpPr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F361C843-F11E-714E-AE19-D6BEC00CDB37}"/>
                </a:ext>
              </a:extLst>
            </p:cNvPr>
            <p:cNvSpPr txBox="1"/>
            <p:nvPr/>
          </p:nvSpPr>
          <p:spPr>
            <a:xfrm>
              <a:off x="2636603" y="4110696"/>
              <a:ext cx="535782" cy="593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2016</a:t>
              </a: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F2248482-F393-B242-AC4F-2985842E3162}"/>
                </a:ext>
              </a:extLst>
            </p:cNvPr>
            <p:cNvSpPr txBox="1"/>
            <p:nvPr/>
          </p:nvSpPr>
          <p:spPr>
            <a:xfrm>
              <a:off x="2088345" y="4104565"/>
              <a:ext cx="535782" cy="593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2015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4AF2FDCE-8BF3-FD41-A1C4-34D6D20A408A}"/>
                </a:ext>
              </a:extLst>
            </p:cNvPr>
            <p:cNvSpPr txBox="1"/>
            <p:nvPr/>
          </p:nvSpPr>
          <p:spPr>
            <a:xfrm>
              <a:off x="3163433" y="4105143"/>
              <a:ext cx="535782" cy="593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2017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B8688669-0059-3B4E-8130-810ECAEF703F}"/>
                </a:ext>
              </a:extLst>
            </p:cNvPr>
            <p:cNvSpPr txBox="1"/>
            <p:nvPr/>
          </p:nvSpPr>
          <p:spPr>
            <a:xfrm>
              <a:off x="3701577" y="4101303"/>
              <a:ext cx="535782" cy="593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2018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9E40C983-FF60-B04E-8729-C49308C60441}"/>
                </a:ext>
              </a:extLst>
            </p:cNvPr>
            <p:cNvSpPr txBox="1"/>
            <p:nvPr/>
          </p:nvSpPr>
          <p:spPr>
            <a:xfrm>
              <a:off x="4184277" y="4111153"/>
              <a:ext cx="535782" cy="593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2019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D8CA1CCE-86BF-2E44-ADB5-F7A3CC549F92}"/>
                </a:ext>
              </a:extLst>
            </p:cNvPr>
            <p:cNvSpPr txBox="1"/>
            <p:nvPr/>
          </p:nvSpPr>
          <p:spPr>
            <a:xfrm>
              <a:off x="4742778" y="4124020"/>
              <a:ext cx="535782" cy="593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2020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082FAC17-BA9F-6842-BE3D-C50D4CF038AC}"/>
              </a:ext>
            </a:extLst>
          </p:cNvPr>
          <p:cNvGrpSpPr/>
          <p:nvPr/>
        </p:nvGrpSpPr>
        <p:grpSpPr>
          <a:xfrm>
            <a:off x="9008695" y="518950"/>
            <a:ext cx="2603823" cy="3717884"/>
            <a:chOff x="6058156" y="206366"/>
            <a:chExt cx="2711960" cy="3708819"/>
          </a:xfrm>
        </p:grpSpPr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806D0AE6-2F8A-7D4D-99CA-D775A62B7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0485" t="3632" r="4367" b="27397"/>
            <a:stretch/>
          </p:blipFill>
          <p:spPr>
            <a:xfrm>
              <a:off x="6104725" y="206366"/>
              <a:ext cx="2619369" cy="3475990"/>
            </a:xfrm>
            <a:prstGeom prst="rect">
              <a:avLst/>
            </a:prstGeom>
          </p:spPr>
        </p:pic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CCA366DC-8478-8646-8018-E8F51C3C8F86}"/>
                </a:ext>
              </a:extLst>
            </p:cNvPr>
            <p:cNvSpPr txBox="1"/>
            <p:nvPr/>
          </p:nvSpPr>
          <p:spPr>
            <a:xfrm>
              <a:off x="7816093" y="3634036"/>
              <a:ext cx="535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2019</a:t>
              </a: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D5A5E78C-0E41-A445-AB6E-43FE12EF1E0A}"/>
                </a:ext>
              </a:extLst>
            </p:cNvPr>
            <p:cNvSpPr txBox="1"/>
            <p:nvPr/>
          </p:nvSpPr>
          <p:spPr>
            <a:xfrm>
              <a:off x="8234335" y="3624691"/>
              <a:ext cx="535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2020</a:t>
              </a: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2A5D08BA-B467-874F-8056-2E3C24445714}"/>
                </a:ext>
              </a:extLst>
            </p:cNvPr>
            <p:cNvSpPr txBox="1"/>
            <p:nvPr/>
          </p:nvSpPr>
          <p:spPr>
            <a:xfrm>
              <a:off x="7385871" y="3638186"/>
              <a:ext cx="535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2018</a:t>
              </a: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6EF0C569-C62A-5648-BA53-2944DF97DF7F}"/>
                </a:ext>
              </a:extLst>
            </p:cNvPr>
            <p:cNvSpPr txBox="1"/>
            <p:nvPr/>
          </p:nvSpPr>
          <p:spPr>
            <a:xfrm>
              <a:off x="6944796" y="3627290"/>
              <a:ext cx="535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2017</a:t>
              </a: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803ED50B-BFEB-444E-B6FB-F7C54AD83082}"/>
                </a:ext>
              </a:extLst>
            </p:cNvPr>
            <p:cNvSpPr txBox="1"/>
            <p:nvPr/>
          </p:nvSpPr>
          <p:spPr>
            <a:xfrm>
              <a:off x="6058156" y="3637634"/>
              <a:ext cx="535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2015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570EA967-CB2A-B243-9C5D-3676AE96005A}"/>
                </a:ext>
              </a:extLst>
            </p:cNvPr>
            <p:cNvSpPr txBox="1"/>
            <p:nvPr/>
          </p:nvSpPr>
          <p:spPr>
            <a:xfrm>
              <a:off x="6475340" y="3634037"/>
              <a:ext cx="535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>
                  <a:solidFill>
                    <a:schemeClr val="bg1"/>
                  </a:solidFill>
                </a:rPr>
                <a:t>2016</a:t>
              </a:r>
            </a:p>
          </p:txBody>
        </p:sp>
      </p:grp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50046B7-67DF-6640-8F13-18D82667FFC3}"/>
              </a:ext>
            </a:extLst>
          </p:cNvPr>
          <p:cNvSpPr txBox="1"/>
          <p:nvPr/>
        </p:nvSpPr>
        <p:spPr>
          <a:xfrm>
            <a:off x="-39379" y="2032537"/>
            <a:ext cx="3102367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solidFill>
                  <a:schemeClr val="bg1"/>
                </a:solidFill>
                <a:latin typeface="DaxlinePro-Bold" panose="02000503060000020004" pitchFamily="2" charset="0"/>
              </a:rPr>
              <a:t>Evolution</a:t>
            </a:r>
            <a:r>
              <a:rPr lang="es-ES" sz="1600" b="1" dirty="0">
                <a:solidFill>
                  <a:schemeClr val="bg1"/>
                </a:solidFill>
                <a:latin typeface="DaxlinePro-Bold" panose="02000503060000020004" pitchFamily="2" charset="0"/>
              </a:rPr>
              <a:t> of </a:t>
            </a:r>
            <a:r>
              <a:rPr lang="es-ES" sz="1600" b="1" dirty="0" err="1">
                <a:solidFill>
                  <a:schemeClr val="bg1"/>
                </a:solidFill>
                <a:latin typeface="DaxlinePro-Bold" panose="02000503060000020004" pitchFamily="2" charset="0"/>
              </a:rPr>
              <a:t>the</a:t>
            </a:r>
            <a:r>
              <a:rPr lang="es-ES" sz="1600" b="1" dirty="0">
                <a:solidFill>
                  <a:schemeClr val="bg1"/>
                </a:solidFill>
                <a:latin typeface="DaxlinePro-Bold" panose="02000503060000020004" pitchFamily="2" charset="0"/>
              </a:rPr>
              <a:t> </a:t>
            </a:r>
          </a:p>
          <a:p>
            <a:pPr algn="ctr"/>
            <a:r>
              <a:rPr lang="es-ES" sz="1600" b="1" dirty="0" err="1">
                <a:solidFill>
                  <a:schemeClr val="bg1"/>
                </a:solidFill>
                <a:latin typeface="DaxlinePro-Bold" panose="02000503060000020004" pitchFamily="2" charset="0"/>
              </a:rPr>
              <a:t>outstanding</a:t>
            </a:r>
            <a:r>
              <a:rPr lang="es-ES" sz="1600" b="1" dirty="0">
                <a:solidFill>
                  <a:schemeClr val="bg1"/>
                </a:solidFill>
                <a:latin typeface="DaxlinePro-Bold" panose="02000503060000020004" pitchFamily="2" charset="0"/>
              </a:rPr>
              <a:t>  </a:t>
            </a:r>
            <a:r>
              <a:rPr lang="es-ES" sz="1600" b="1" dirty="0" err="1">
                <a:solidFill>
                  <a:schemeClr val="bg1"/>
                </a:solidFill>
                <a:latin typeface="DaxlinePro-Bold" panose="02000503060000020004" pitchFamily="2" charset="0"/>
              </a:rPr>
              <a:t>gurantee</a:t>
            </a:r>
            <a:r>
              <a:rPr lang="es-ES" sz="1600" b="1" dirty="0">
                <a:solidFill>
                  <a:schemeClr val="bg1"/>
                </a:solidFill>
                <a:latin typeface="DaxlinePro-Bold" panose="02000503060000020004" pitchFamily="2" charset="0"/>
              </a:rPr>
              <a:t>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  <a:latin typeface="DaxlinePro-Bold" panose="02000503060000020004" pitchFamily="2" charset="0"/>
              </a:rPr>
              <a:t>volumen (in </a:t>
            </a:r>
            <a:r>
              <a:rPr lang="es-ES" sz="1600" b="1" dirty="0" err="1">
                <a:solidFill>
                  <a:schemeClr val="bg1"/>
                </a:solidFill>
                <a:latin typeface="DaxlinePro-Bold" panose="02000503060000020004" pitchFamily="2" charset="0"/>
              </a:rPr>
              <a:t>billon</a:t>
            </a:r>
            <a:r>
              <a:rPr lang="es-ES" sz="1600" b="1" dirty="0">
                <a:solidFill>
                  <a:schemeClr val="bg1"/>
                </a:solidFill>
                <a:latin typeface="DaxlinePro-Bold" panose="02000503060000020004" pitchFamily="2" charset="0"/>
              </a:rPr>
              <a:t> EUR)</a:t>
            </a:r>
          </a:p>
          <a:p>
            <a:endParaRPr lang="es-ES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3FFAA4B2-4E34-1F48-872C-2C3156CEDD1C}"/>
              </a:ext>
            </a:extLst>
          </p:cNvPr>
          <p:cNvSpPr/>
          <p:nvPr/>
        </p:nvSpPr>
        <p:spPr>
          <a:xfrm>
            <a:off x="-24193" y="615560"/>
            <a:ext cx="2002633" cy="6505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DaxlinePro-Regular" panose="02000503060000020004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B72CE8C-ED88-BF49-BF4F-F86B73B13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5" y="360547"/>
            <a:ext cx="963270" cy="86981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64637D7-1EE3-B24D-9A45-3A15F642AEA6}"/>
              </a:ext>
            </a:extLst>
          </p:cNvPr>
          <p:cNvSpPr txBox="1"/>
          <p:nvPr/>
        </p:nvSpPr>
        <p:spPr>
          <a:xfrm>
            <a:off x="-27826" y="891812"/>
            <a:ext cx="2947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2060"/>
                </a:solidFill>
                <a:latin typeface="DaxlinePro-Bold" panose="02000503060000020004" pitchFamily="2" charset="0"/>
              </a:rPr>
              <a:t>(2020)</a:t>
            </a:r>
          </a:p>
        </p:txBody>
      </p:sp>
    </p:spTree>
    <p:extLst>
      <p:ext uri="{BB962C8B-B14F-4D97-AF65-F5344CB8AC3E}">
        <p14:creationId xmlns:p14="http://schemas.microsoft.com/office/powerpoint/2010/main" val="46139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2589DC16-7494-A646-B844-DD521E1E7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85"/>
          <a:stretch/>
        </p:blipFill>
        <p:spPr>
          <a:xfrm>
            <a:off x="-10046" y="-21022"/>
            <a:ext cx="12223534" cy="6879022"/>
          </a:xfrm>
          <a:prstGeom prst="rect">
            <a:avLst/>
          </a:prstGeom>
        </p:spPr>
      </p:pic>
      <p:sp>
        <p:nvSpPr>
          <p:cNvPr id="71" name="Rectángulo 70">
            <a:extLst>
              <a:ext uri="{FF2B5EF4-FFF2-40B4-BE49-F238E27FC236}">
                <a16:creationId xmlns:a16="http://schemas.microsoft.com/office/drawing/2014/main" id="{86F1233D-2FF5-814C-BB9B-529FF9E7E952}"/>
              </a:ext>
            </a:extLst>
          </p:cNvPr>
          <p:cNvSpPr/>
          <p:nvPr/>
        </p:nvSpPr>
        <p:spPr>
          <a:xfrm>
            <a:off x="-7146" y="-26653"/>
            <a:ext cx="12220634" cy="6879021"/>
          </a:xfrm>
          <a:prstGeom prst="rect">
            <a:avLst/>
          </a:prstGeom>
          <a:solidFill>
            <a:srgbClr val="009AB2">
              <a:alpha val="921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9F9035D-C792-E44D-B5F5-76AE66EFC6F9}"/>
              </a:ext>
            </a:extLst>
          </p:cNvPr>
          <p:cNvSpPr/>
          <p:nvPr/>
        </p:nvSpPr>
        <p:spPr>
          <a:xfrm>
            <a:off x="-11200" y="-37804"/>
            <a:ext cx="2417379" cy="6505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DaxlinePro-Regular" panose="02000503060000020004" pitchFamily="2" charset="0"/>
              </a:rPr>
              <a:t>FINANCING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AC6ADF9-59F5-D340-A61E-E586B4CBA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637"/>
          <a:stretch/>
        </p:blipFill>
        <p:spPr>
          <a:xfrm>
            <a:off x="4514059" y="99942"/>
            <a:ext cx="2684763" cy="522172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B38B4FF5-D629-4049-8E70-0461F5353757}"/>
              </a:ext>
            </a:extLst>
          </p:cNvPr>
          <p:cNvSpPr txBox="1"/>
          <p:nvPr/>
        </p:nvSpPr>
        <p:spPr>
          <a:xfrm>
            <a:off x="4514059" y="633694"/>
            <a:ext cx="3117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DaxlinePro-Regular" panose="02000503060000020004" pitchFamily="2" charset="0"/>
              </a:rPr>
              <a:t>Pioneer in </a:t>
            </a:r>
            <a:r>
              <a:rPr lang="es-ES" sz="20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Europe</a:t>
            </a:r>
            <a:endParaRPr lang="es-ES" sz="2000" dirty="0">
              <a:solidFill>
                <a:schemeClr val="bg1"/>
              </a:solidFill>
              <a:latin typeface="DaxlinePro-Regular" panose="02000503060000020004" pitchFamily="2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E5B8D6C-74C6-6A40-9D28-AA8DCF4A883E}"/>
              </a:ext>
            </a:extLst>
          </p:cNvPr>
          <p:cNvSpPr txBox="1"/>
          <p:nvPr/>
        </p:nvSpPr>
        <p:spPr>
          <a:xfrm>
            <a:off x="342349" y="2492579"/>
            <a:ext cx="3906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New </a:t>
            </a:r>
            <a:r>
              <a:rPr lang="es-E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source</a:t>
            </a:r>
            <a:r>
              <a:rPr lang="es-E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Regular" panose="02000503060000020004" pitchFamily="2" charset="0"/>
              </a:rPr>
              <a:t>of </a:t>
            </a:r>
            <a:r>
              <a:rPr lang="es-E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Regular" panose="02000503060000020004" pitchFamily="2" charset="0"/>
              </a:rPr>
              <a:t>financing</a:t>
            </a:r>
            <a:r>
              <a:rPr lang="es-E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Regular" panose="02000503060000020004" pitchFamily="2" charset="0"/>
              </a:rPr>
              <a:t> </a:t>
            </a:r>
            <a:endParaRPr lang="es-ES" sz="1600" dirty="0">
              <a:solidFill>
                <a:schemeClr val="bg1"/>
              </a:solidFill>
              <a:latin typeface="DaxlinePro-Regular" panose="02000503060000020004" pitchFamily="2" charset="0"/>
            </a:endParaRPr>
          </a:p>
          <a:p>
            <a:endParaRPr lang="es-ES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linePro-Bold" panose="02000503060000020004" pitchFamily="2" charset="0"/>
            </a:endParaRPr>
          </a:p>
          <a:p>
            <a:r>
              <a:rPr lang="es-E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Diversification</a:t>
            </a:r>
            <a:r>
              <a:rPr lang="es-ES" sz="1600" b="1" dirty="0">
                <a:solidFill>
                  <a:schemeClr val="bg1"/>
                </a:solidFill>
                <a:latin typeface="DaxlinePro-Bold" panose="02000503060000020004" pitchFamily="2" charset="0"/>
              </a:rPr>
              <a:t>: </a:t>
            </a:r>
            <a:r>
              <a:rPr lang="es-ES" sz="1600" dirty="0">
                <a:solidFill>
                  <a:schemeClr val="bg1"/>
                </a:solidFill>
                <a:latin typeface="DaxlinePro-Regular" panose="02000503060000020004" pitchFamily="2" charset="0"/>
              </a:rPr>
              <a:t>Non-</a:t>
            </a:r>
            <a:r>
              <a:rPr lang="es-ES" sz="16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bank</a:t>
            </a:r>
            <a:endParaRPr lang="es-ES" sz="1600" dirty="0">
              <a:solidFill>
                <a:schemeClr val="bg1"/>
              </a:solidFill>
              <a:latin typeface="DaxlinePro-Regular" panose="02000503060000020004" pitchFamily="2" charset="0"/>
            </a:endParaRPr>
          </a:p>
          <a:p>
            <a:endParaRPr lang="es-ES" sz="1600" dirty="0">
              <a:solidFill>
                <a:schemeClr val="bg1"/>
              </a:solidFill>
              <a:latin typeface="DaxlinePro-Regular" panose="02000503060000020004" pitchFamily="2" charset="0"/>
            </a:endParaRPr>
          </a:p>
          <a:p>
            <a:r>
              <a:rPr lang="es-ES" sz="16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Financial</a:t>
            </a:r>
            <a:r>
              <a:rPr lang="es-ES" sz="16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product</a:t>
            </a:r>
            <a:r>
              <a:rPr lang="es-ES" sz="1600" dirty="0">
                <a:solidFill>
                  <a:schemeClr val="bg1"/>
                </a:solidFill>
                <a:latin typeface="DaxlinePro-Regular" panose="02000503060000020004" pitchFamily="2" charset="0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of</a:t>
            </a:r>
            <a:r>
              <a:rPr lang="es-E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Guarantee</a:t>
            </a:r>
            <a:r>
              <a:rPr lang="es-E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 </a:t>
            </a:r>
          </a:p>
          <a:p>
            <a:r>
              <a:rPr lang="es-E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Institutions</a:t>
            </a:r>
            <a:endParaRPr lang="es-ES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linePro-Bold" panose="02000503060000020004" pitchFamily="2" charset="0"/>
            </a:endParaRPr>
          </a:p>
          <a:p>
            <a:endParaRPr lang="es-ES" sz="1600" dirty="0">
              <a:solidFill>
                <a:schemeClr val="bg1"/>
              </a:solidFill>
              <a:latin typeface="DaxlinePro-Regular" panose="02000503060000020004" pitchFamily="2" charset="0"/>
            </a:endParaRPr>
          </a:p>
          <a:p>
            <a:r>
              <a:rPr lang="es-E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Fixed</a:t>
            </a:r>
            <a:r>
              <a:rPr lang="es-E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 </a:t>
            </a:r>
            <a:r>
              <a:rPr lang="es-ES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interest</a:t>
            </a:r>
            <a:r>
              <a:rPr lang="es-E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rate</a:t>
            </a:r>
            <a:endParaRPr lang="es-ES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xlinePro-Bold" panose="02000503060000020004" pitchFamily="2" charset="0"/>
            </a:endParaRPr>
          </a:p>
          <a:p>
            <a:endParaRPr lang="es-ES" sz="1600" dirty="0">
              <a:solidFill>
                <a:schemeClr val="bg1"/>
              </a:solidFill>
              <a:latin typeface="DaxlinePro-Regular" panose="02000503060000020004" pitchFamily="2" charset="0"/>
            </a:endParaRPr>
          </a:p>
        </p:txBody>
      </p:sp>
      <p:sp>
        <p:nvSpPr>
          <p:cNvPr id="167" name="Elipse 166">
            <a:extLst>
              <a:ext uri="{FF2B5EF4-FFF2-40B4-BE49-F238E27FC236}">
                <a16:creationId xmlns:a16="http://schemas.microsoft.com/office/drawing/2014/main" id="{7956EB12-E885-9E4C-9590-D455F7FE0F52}"/>
              </a:ext>
            </a:extLst>
          </p:cNvPr>
          <p:cNvSpPr/>
          <p:nvPr/>
        </p:nvSpPr>
        <p:spPr>
          <a:xfrm>
            <a:off x="3207791" y="1252376"/>
            <a:ext cx="8928409" cy="5512300"/>
          </a:xfrm>
          <a:prstGeom prst="ellipse">
            <a:avLst/>
          </a:prstGeom>
          <a:solidFill>
            <a:schemeClr val="bg1"/>
          </a:solidFill>
          <a:ln>
            <a:solidFill>
              <a:srgbClr val="009AB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804B041-84F3-6549-897A-C638191C2133}"/>
              </a:ext>
            </a:extLst>
          </p:cNvPr>
          <p:cNvSpPr txBox="1"/>
          <p:nvPr/>
        </p:nvSpPr>
        <p:spPr>
          <a:xfrm>
            <a:off x="4124996" y="3265775"/>
            <a:ext cx="1773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009AB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xlinePro-Bold" panose="02000503060000020004" pitchFamily="2" charset="0"/>
              </a:rPr>
              <a:t>SME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51D6E69-68E7-8C4D-99F1-C8E2298DCE43}"/>
              </a:ext>
            </a:extLst>
          </p:cNvPr>
          <p:cNvSpPr txBox="1"/>
          <p:nvPr/>
        </p:nvSpPr>
        <p:spPr>
          <a:xfrm>
            <a:off x="5836989" y="2244607"/>
            <a:ext cx="735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axlinePro-Bold" panose="02000503060000020004" pitchFamily="2" charset="0"/>
              </a:rPr>
              <a:t>Bounds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DaxlinePro-Bold" panose="02000503060000020004" pitchFamily="2" charset="0"/>
            </a:endParaRPr>
          </a:p>
        </p:txBody>
      </p: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5F4DA849-26AE-4D45-A453-B758D2DA899F}"/>
              </a:ext>
            </a:extLst>
          </p:cNvPr>
          <p:cNvCxnSpPr>
            <a:cxnSpLocks/>
          </p:cNvCxnSpPr>
          <p:nvPr/>
        </p:nvCxnSpPr>
        <p:spPr>
          <a:xfrm>
            <a:off x="5301290" y="3099469"/>
            <a:ext cx="0" cy="134802"/>
          </a:xfrm>
          <a:prstGeom prst="line">
            <a:avLst/>
          </a:prstGeom>
          <a:ln w="12700">
            <a:solidFill>
              <a:srgbClr val="009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17EB27B4-52F9-4141-A2DA-64A63DAB4315}"/>
              </a:ext>
            </a:extLst>
          </p:cNvPr>
          <p:cNvCxnSpPr>
            <a:cxnSpLocks/>
          </p:cNvCxnSpPr>
          <p:nvPr/>
        </p:nvCxnSpPr>
        <p:spPr>
          <a:xfrm>
            <a:off x="5301290" y="2844139"/>
            <a:ext cx="0" cy="134802"/>
          </a:xfrm>
          <a:prstGeom prst="line">
            <a:avLst/>
          </a:prstGeom>
          <a:ln w="12700">
            <a:solidFill>
              <a:srgbClr val="009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DC9985BB-D370-FB44-927F-28EC600A83A8}"/>
              </a:ext>
            </a:extLst>
          </p:cNvPr>
          <p:cNvCxnSpPr>
            <a:cxnSpLocks/>
          </p:cNvCxnSpPr>
          <p:nvPr/>
        </p:nvCxnSpPr>
        <p:spPr>
          <a:xfrm>
            <a:off x="5301290" y="2582220"/>
            <a:ext cx="0" cy="134802"/>
          </a:xfrm>
          <a:prstGeom prst="line">
            <a:avLst/>
          </a:prstGeom>
          <a:ln w="12700">
            <a:solidFill>
              <a:srgbClr val="009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C34CC914-BE89-E248-BFC4-44074A986EEE}"/>
              </a:ext>
            </a:extLst>
          </p:cNvPr>
          <p:cNvCxnSpPr>
            <a:cxnSpLocks/>
          </p:cNvCxnSpPr>
          <p:nvPr/>
        </p:nvCxnSpPr>
        <p:spPr>
          <a:xfrm>
            <a:off x="5660511" y="2196999"/>
            <a:ext cx="1207942" cy="0"/>
          </a:xfrm>
          <a:prstGeom prst="straightConnector1">
            <a:avLst/>
          </a:prstGeom>
          <a:ln w="12700">
            <a:solidFill>
              <a:srgbClr val="009A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uadroTexto 77">
            <a:extLst>
              <a:ext uri="{FF2B5EF4-FFF2-40B4-BE49-F238E27FC236}">
                <a16:creationId xmlns:a16="http://schemas.microsoft.com/office/drawing/2014/main" id="{AC733B14-31DE-FF47-B742-B5EF8046DB14}"/>
              </a:ext>
            </a:extLst>
          </p:cNvPr>
          <p:cNvSpPr txBox="1"/>
          <p:nvPr/>
        </p:nvSpPr>
        <p:spPr>
          <a:xfrm>
            <a:off x="4518574" y="2053131"/>
            <a:ext cx="1064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axlinePro-Bold" panose="02000503060000020004" pitchFamily="2" charset="0"/>
              </a:rPr>
              <a:t>investors</a:t>
            </a:r>
            <a:endParaRPr lang="es-ES" sz="1600" b="1" dirty="0">
              <a:solidFill>
                <a:schemeClr val="tx1">
                  <a:lumMod val="65000"/>
                  <a:lumOff val="35000"/>
                </a:schemeClr>
              </a:solidFill>
              <a:latin typeface="DaxlinePro-Bold" panose="02000503060000020004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7B67445-214A-784B-9480-AC24FFFFCD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36" t="28653" r="6669" b="27112"/>
          <a:stretch/>
        </p:blipFill>
        <p:spPr>
          <a:xfrm>
            <a:off x="7398639" y="2061467"/>
            <a:ext cx="929849" cy="509719"/>
          </a:xfrm>
          <a:prstGeom prst="rect">
            <a:avLst/>
          </a:prstGeom>
        </p:spPr>
      </p:pic>
      <p:sp>
        <p:nvSpPr>
          <p:cNvPr id="81" name="CuadroTexto 80">
            <a:extLst>
              <a:ext uri="{FF2B5EF4-FFF2-40B4-BE49-F238E27FC236}">
                <a16:creationId xmlns:a16="http://schemas.microsoft.com/office/drawing/2014/main" id="{9116C5A1-82E8-B541-A06C-63885D01C92B}"/>
              </a:ext>
            </a:extLst>
          </p:cNvPr>
          <p:cNvSpPr txBox="1"/>
          <p:nvPr/>
        </p:nvSpPr>
        <p:spPr>
          <a:xfrm>
            <a:off x="7012896" y="2582220"/>
            <a:ext cx="1501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009AB2"/>
                </a:solidFill>
                <a:latin typeface="DaxlinePro-Regular" panose="02000503060000020004" pitchFamily="2" charset="0"/>
              </a:rPr>
              <a:t>Alternative</a:t>
            </a:r>
            <a:r>
              <a:rPr lang="es-ES" sz="1100" b="1" dirty="0">
                <a:solidFill>
                  <a:srgbClr val="009AB2"/>
                </a:solidFill>
                <a:latin typeface="DaxlinePro-Regular" panose="02000503060000020004" pitchFamily="2" charset="0"/>
              </a:rPr>
              <a:t> </a:t>
            </a:r>
            <a:r>
              <a:rPr lang="es-ES" sz="1100" b="1" dirty="0" err="1">
                <a:solidFill>
                  <a:srgbClr val="009AB2"/>
                </a:solidFill>
                <a:latin typeface="DaxlinePro-Regular" panose="02000503060000020004" pitchFamily="2" charset="0"/>
              </a:rPr>
              <a:t>fixed</a:t>
            </a:r>
            <a:endParaRPr lang="es-ES" sz="1100" b="1" dirty="0">
              <a:solidFill>
                <a:srgbClr val="009AB2"/>
              </a:solidFill>
              <a:latin typeface="DaxlinePro-Regular" panose="02000503060000020004" pitchFamily="2" charset="0"/>
            </a:endParaRPr>
          </a:p>
          <a:p>
            <a:pPr algn="ctr"/>
            <a:r>
              <a:rPr lang="es-ES" sz="1100" b="1" dirty="0" err="1">
                <a:solidFill>
                  <a:srgbClr val="009AB2"/>
                </a:solidFill>
                <a:latin typeface="DaxlinePro-Regular" panose="02000503060000020004" pitchFamily="2" charset="0"/>
              </a:rPr>
              <a:t>Income</a:t>
            </a:r>
            <a:r>
              <a:rPr lang="es-ES" sz="1100" b="1" dirty="0">
                <a:solidFill>
                  <a:srgbClr val="009AB2"/>
                </a:solidFill>
                <a:latin typeface="DaxlinePro-Regular" panose="02000503060000020004" pitchFamily="2" charset="0"/>
              </a:rPr>
              <a:t> </a:t>
            </a:r>
            <a:r>
              <a:rPr lang="es-ES" sz="1100" b="1" dirty="0" err="1">
                <a:solidFill>
                  <a:srgbClr val="009AB2"/>
                </a:solidFill>
                <a:latin typeface="DaxlinePro-Regular" panose="02000503060000020004" pitchFamily="2" charset="0"/>
              </a:rPr>
              <a:t>market</a:t>
            </a:r>
            <a:endParaRPr lang="es-ES" sz="1100" b="1" dirty="0">
              <a:solidFill>
                <a:srgbClr val="009AB2"/>
              </a:solidFill>
              <a:latin typeface="DaxlinePro-Bold" panose="02000503060000020004" pitchFamily="2" charset="0"/>
            </a:endParaRPr>
          </a:p>
        </p:txBody>
      </p:sp>
      <p:pic>
        <p:nvPicPr>
          <p:cNvPr id="91" name="Imagen 90">
            <a:extLst>
              <a:ext uri="{FF2B5EF4-FFF2-40B4-BE49-F238E27FC236}">
                <a16:creationId xmlns:a16="http://schemas.microsoft.com/office/drawing/2014/main" id="{C86B484F-A159-0E41-878A-43A709232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7490" y="2978941"/>
            <a:ext cx="999723" cy="612331"/>
          </a:xfrm>
          <a:prstGeom prst="rect">
            <a:avLst/>
          </a:prstGeom>
        </p:spPr>
      </p:pic>
      <p:sp>
        <p:nvSpPr>
          <p:cNvPr id="93" name="CuadroTexto 92">
            <a:extLst>
              <a:ext uri="{FF2B5EF4-FFF2-40B4-BE49-F238E27FC236}">
                <a16:creationId xmlns:a16="http://schemas.microsoft.com/office/drawing/2014/main" id="{1198BE11-7907-FB47-9548-035AF8B943B5}"/>
              </a:ext>
            </a:extLst>
          </p:cNvPr>
          <p:cNvSpPr txBox="1"/>
          <p:nvPr/>
        </p:nvSpPr>
        <p:spPr>
          <a:xfrm>
            <a:off x="8266740" y="3686818"/>
            <a:ext cx="1501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009AB2"/>
                </a:solidFill>
                <a:latin typeface="DaxlinePro-Regular" panose="02000503060000020004" pitchFamily="2" charset="0"/>
              </a:rPr>
              <a:t>Public</a:t>
            </a:r>
            <a:r>
              <a:rPr lang="es-ES" sz="1100" b="1" dirty="0">
                <a:solidFill>
                  <a:srgbClr val="009AB2"/>
                </a:solidFill>
                <a:latin typeface="DaxlinePro-Regular" panose="02000503060000020004" pitchFamily="2" charset="0"/>
              </a:rPr>
              <a:t> </a:t>
            </a:r>
            <a:r>
              <a:rPr lang="es-ES" sz="1100" b="1" dirty="0" err="1">
                <a:solidFill>
                  <a:srgbClr val="009AB2"/>
                </a:solidFill>
                <a:latin typeface="DaxlinePro-Regular" panose="02000503060000020004" pitchFamily="2" charset="0"/>
              </a:rPr>
              <a:t>bank</a:t>
            </a:r>
            <a:endParaRPr lang="es-ES" sz="1100" b="1" dirty="0">
              <a:solidFill>
                <a:srgbClr val="009AB2"/>
              </a:solidFill>
              <a:latin typeface="DaxlinePro-Regular" panose="02000503060000020004" pitchFamily="2" charset="0"/>
            </a:endParaRPr>
          </a:p>
          <a:p>
            <a:pPr algn="ctr"/>
            <a:endParaRPr lang="es-ES" sz="1200" b="1" dirty="0">
              <a:solidFill>
                <a:srgbClr val="009AB2"/>
              </a:solidFill>
              <a:latin typeface="DaxlinePro-Bold" panose="02000503060000020004" pitchFamily="2" charset="0"/>
            </a:endParaRPr>
          </a:p>
          <a:p>
            <a:pPr algn="ctr"/>
            <a:r>
              <a:rPr lang="es-E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axlinePro-Bold" panose="02000503060000020004" pitchFamily="2" charset="0"/>
              </a:rPr>
              <a:t>Underwriting</a:t>
            </a: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axlinePro-Bold" panose="02000503060000020004" pitchFamily="2" charset="0"/>
              </a:rPr>
              <a:t> of </a:t>
            </a:r>
            <a:r>
              <a:rPr lang="es-E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axlinePro-Bold" panose="02000503060000020004" pitchFamily="2" charset="0"/>
              </a:rPr>
              <a:t>bounds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DaxlinePro-Bold" panose="02000503060000020004" pitchFamily="2" charset="0"/>
            </a:endParaRPr>
          </a:p>
        </p:txBody>
      </p:sp>
      <p:grpSp>
        <p:nvGrpSpPr>
          <p:cNvPr id="106" name="Grupo 105">
            <a:extLst>
              <a:ext uri="{FF2B5EF4-FFF2-40B4-BE49-F238E27FC236}">
                <a16:creationId xmlns:a16="http://schemas.microsoft.com/office/drawing/2014/main" id="{A309A40B-5000-0149-B8CD-DD45B4439D30}"/>
              </a:ext>
            </a:extLst>
          </p:cNvPr>
          <p:cNvGrpSpPr/>
          <p:nvPr/>
        </p:nvGrpSpPr>
        <p:grpSpPr>
          <a:xfrm>
            <a:off x="9712923" y="3279109"/>
            <a:ext cx="352106" cy="324545"/>
            <a:chOff x="9939804" y="3643903"/>
            <a:chExt cx="352106" cy="356999"/>
          </a:xfrm>
        </p:grpSpPr>
        <p:cxnSp>
          <p:nvCxnSpPr>
            <p:cNvPr id="98" name="Conector recto 97">
              <a:extLst>
                <a:ext uri="{FF2B5EF4-FFF2-40B4-BE49-F238E27FC236}">
                  <a16:creationId xmlns:a16="http://schemas.microsoft.com/office/drawing/2014/main" id="{7E11D202-BB12-2D40-97A9-FAF7B7A21EFF}"/>
                </a:ext>
              </a:extLst>
            </p:cNvPr>
            <p:cNvCxnSpPr>
              <a:cxnSpLocks/>
            </p:cNvCxnSpPr>
            <p:nvPr/>
          </p:nvCxnSpPr>
          <p:spPr>
            <a:xfrm>
              <a:off x="10115857" y="3643903"/>
              <a:ext cx="0" cy="356999"/>
            </a:xfrm>
            <a:prstGeom prst="line">
              <a:avLst/>
            </a:prstGeom>
            <a:ln w="25400">
              <a:solidFill>
                <a:srgbClr val="009A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id="{705DD52E-E70F-BC47-A5C5-D1631FE9F2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39804" y="3817741"/>
              <a:ext cx="352106" cy="0"/>
            </a:xfrm>
            <a:prstGeom prst="line">
              <a:avLst/>
            </a:prstGeom>
            <a:ln w="25400">
              <a:solidFill>
                <a:srgbClr val="009A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4" name="Imagen 133">
            <a:extLst>
              <a:ext uri="{FF2B5EF4-FFF2-40B4-BE49-F238E27FC236}">
                <a16:creationId xmlns:a16="http://schemas.microsoft.com/office/drawing/2014/main" id="{1C1DDB53-6E11-6C41-9FE0-4CF7886FC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379"/>
          <a:stretch/>
        </p:blipFill>
        <p:spPr>
          <a:xfrm>
            <a:off x="5877900" y="4966103"/>
            <a:ext cx="1173229" cy="200862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id="{4503EE37-BA24-2B4B-9FD0-B7D10F16C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834" y="3099469"/>
            <a:ext cx="811754" cy="454582"/>
          </a:xfrm>
          <a:prstGeom prst="rect">
            <a:avLst/>
          </a:prstGeom>
        </p:spPr>
      </p:pic>
      <p:pic>
        <p:nvPicPr>
          <p:cNvPr id="138" name="Imagen 137">
            <a:extLst>
              <a:ext uri="{FF2B5EF4-FFF2-40B4-BE49-F238E27FC236}">
                <a16:creationId xmlns:a16="http://schemas.microsoft.com/office/drawing/2014/main" id="{F880BB75-3756-BF4E-BC13-E6F784516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8310" y="4475391"/>
            <a:ext cx="591061" cy="651024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AA212A28-712D-6D43-9550-D484FFC0373F}"/>
              </a:ext>
            </a:extLst>
          </p:cNvPr>
          <p:cNvSpPr txBox="1"/>
          <p:nvPr/>
        </p:nvSpPr>
        <p:spPr>
          <a:xfrm>
            <a:off x="9897832" y="3634732"/>
            <a:ext cx="1501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009AB2"/>
                </a:solidFill>
                <a:latin typeface="DaxlinePro-Regular" panose="02000503060000020004" pitchFamily="2" charset="0"/>
              </a:rPr>
              <a:t>European</a:t>
            </a:r>
            <a:r>
              <a:rPr lang="es-ES" sz="1100" b="1" dirty="0">
                <a:solidFill>
                  <a:srgbClr val="009AB2"/>
                </a:solidFill>
                <a:latin typeface="DaxlinePro-Regular" panose="02000503060000020004" pitchFamily="2" charset="0"/>
              </a:rPr>
              <a:t> </a:t>
            </a:r>
            <a:r>
              <a:rPr lang="es-ES" sz="1100" b="1" dirty="0" err="1">
                <a:solidFill>
                  <a:srgbClr val="009AB2"/>
                </a:solidFill>
                <a:latin typeface="DaxlinePro-Regular" panose="02000503060000020004" pitchFamily="2" charset="0"/>
              </a:rPr>
              <a:t>invest</a:t>
            </a:r>
            <a:endParaRPr lang="es-ES" sz="1100" b="1" dirty="0">
              <a:solidFill>
                <a:srgbClr val="009AB2"/>
              </a:solidFill>
              <a:latin typeface="DaxlinePro-Regular" panose="02000503060000020004" pitchFamily="2" charset="0"/>
            </a:endParaRPr>
          </a:p>
          <a:p>
            <a:pPr algn="ctr"/>
            <a:r>
              <a:rPr lang="es-ES" sz="1100" b="1" dirty="0" err="1">
                <a:solidFill>
                  <a:srgbClr val="009AB2"/>
                </a:solidFill>
                <a:latin typeface="DaxlinePro-Regular" panose="02000503060000020004" pitchFamily="2" charset="0"/>
              </a:rPr>
              <a:t>found</a:t>
            </a:r>
            <a:endParaRPr lang="es-ES" sz="1100" b="1" dirty="0">
              <a:solidFill>
                <a:srgbClr val="009AB2"/>
              </a:solidFill>
              <a:latin typeface="DaxlinePro-Bold" panose="02000503060000020004" pitchFamily="2" charset="0"/>
            </a:endParaRPr>
          </a:p>
        </p:txBody>
      </p:sp>
      <p:cxnSp>
        <p:nvCxnSpPr>
          <p:cNvPr id="146" name="Conector recto de flecha 145">
            <a:extLst>
              <a:ext uri="{FF2B5EF4-FFF2-40B4-BE49-F238E27FC236}">
                <a16:creationId xmlns:a16="http://schemas.microsoft.com/office/drawing/2014/main" id="{58081B12-1531-1242-AF30-B55641D32627}"/>
              </a:ext>
            </a:extLst>
          </p:cNvPr>
          <p:cNvCxnSpPr>
            <a:cxnSpLocks/>
          </p:cNvCxnSpPr>
          <p:nvPr/>
        </p:nvCxnSpPr>
        <p:spPr>
          <a:xfrm flipV="1">
            <a:off x="4876547" y="4102316"/>
            <a:ext cx="0" cy="259007"/>
          </a:xfrm>
          <a:prstGeom prst="straightConnector1">
            <a:avLst/>
          </a:prstGeom>
          <a:ln w="12700">
            <a:solidFill>
              <a:srgbClr val="009A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Imagen 120">
            <a:extLst>
              <a:ext uri="{FF2B5EF4-FFF2-40B4-BE49-F238E27FC236}">
                <a16:creationId xmlns:a16="http://schemas.microsoft.com/office/drawing/2014/main" id="{BA8EC1A8-10A5-D943-B938-A95FF11AA8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2925" y="4869971"/>
            <a:ext cx="1364746" cy="357575"/>
          </a:xfrm>
          <a:prstGeom prst="rect">
            <a:avLst/>
          </a:prstGeom>
        </p:spPr>
      </p:pic>
      <p:cxnSp>
        <p:nvCxnSpPr>
          <p:cNvPr id="180" name="Conector recto de flecha 179">
            <a:extLst>
              <a:ext uri="{FF2B5EF4-FFF2-40B4-BE49-F238E27FC236}">
                <a16:creationId xmlns:a16="http://schemas.microsoft.com/office/drawing/2014/main" id="{DFA5A248-3849-854B-999A-17F9DD0A7E69}"/>
              </a:ext>
            </a:extLst>
          </p:cNvPr>
          <p:cNvCxnSpPr>
            <a:cxnSpLocks/>
          </p:cNvCxnSpPr>
          <p:nvPr/>
        </p:nvCxnSpPr>
        <p:spPr>
          <a:xfrm flipH="1">
            <a:off x="5619440" y="5114640"/>
            <a:ext cx="176982" cy="0"/>
          </a:xfrm>
          <a:prstGeom prst="straightConnector1">
            <a:avLst/>
          </a:prstGeom>
          <a:ln w="12700">
            <a:solidFill>
              <a:srgbClr val="009A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485A76F6-A963-6C48-A990-5F9DAF4E8743}"/>
              </a:ext>
            </a:extLst>
          </p:cNvPr>
          <p:cNvSpPr txBox="1"/>
          <p:nvPr/>
        </p:nvSpPr>
        <p:spPr>
          <a:xfrm>
            <a:off x="7791796" y="5386610"/>
            <a:ext cx="1501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>
                <a:solidFill>
                  <a:srgbClr val="009AB2"/>
                </a:solidFill>
                <a:latin typeface="DaxlinePro-Regular" panose="02000503060000020004" pitchFamily="2" charset="0"/>
              </a:rPr>
              <a:t>Spanish</a:t>
            </a:r>
            <a:r>
              <a:rPr lang="es-ES" sz="1100" dirty="0">
                <a:solidFill>
                  <a:srgbClr val="009AB2"/>
                </a:solidFill>
                <a:latin typeface="DaxlinePro-Regular" panose="02000503060000020004" pitchFamily="2" charset="0"/>
              </a:rPr>
              <a:t> </a:t>
            </a:r>
            <a:r>
              <a:rPr lang="es-ES" sz="1100" dirty="0" err="1">
                <a:solidFill>
                  <a:srgbClr val="009AB2"/>
                </a:solidFill>
                <a:latin typeface="DaxlinePro-Regular" panose="02000503060000020004" pitchFamily="2" charset="0"/>
              </a:rPr>
              <a:t>guarantee</a:t>
            </a:r>
            <a:r>
              <a:rPr lang="es-ES" sz="1100" dirty="0">
                <a:solidFill>
                  <a:srgbClr val="009AB2"/>
                </a:solidFill>
                <a:latin typeface="DaxlinePro-Regular" panose="02000503060000020004" pitchFamily="2" charset="0"/>
              </a:rPr>
              <a:t> </a:t>
            </a:r>
            <a:r>
              <a:rPr lang="es-ES" sz="1100" dirty="0" err="1">
                <a:solidFill>
                  <a:srgbClr val="009AB2"/>
                </a:solidFill>
                <a:latin typeface="DaxlinePro-Regular" panose="02000503060000020004" pitchFamily="2" charset="0"/>
              </a:rPr>
              <a:t>Institutions</a:t>
            </a:r>
            <a:endParaRPr lang="es-ES" sz="1100" dirty="0">
              <a:solidFill>
                <a:srgbClr val="009AB2"/>
              </a:solidFill>
              <a:latin typeface="DaxlinePro-Regular" panose="02000503060000020004" pitchFamily="2" charset="0"/>
            </a:endParaRPr>
          </a:p>
        </p:txBody>
      </p:sp>
      <p:pic>
        <p:nvPicPr>
          <p:cNvPr id="125" name="Imagen 124">
            <a:extLst>
              <a:ext uri="{FF2B5EF4-FFF2-40B4-BE49-F238E27FC236}">
                <a16:creationId xmlns:a16="http://schemas.microsoft.com/office/drawing/2014/main" id="{9B051850-826F-9647-9CAD-7B7993BCF4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4466" y="6089466"/>
            <a:ext cx="1041664" cy="436548"/>
          </a:xfrm>
          <a:prstGeom prst="rect">
            <a:avLst/>
          </a:prstGeom>
        </p:spPr>
      </p:pic>
      <p:cxnSp>
        <p:nvCxnSpPr>
          <p:cNvPr id="126" name="Conector recto de flecha 125">
            <a:extLst>
              <a:ext uri="{FF2B5EF4-FFF2-40B4-BE49-F238E27FC236}">
                <a16:creationId xmlns:a16="http://schemas.microsoft.com/office/drawing/2014/main" id="{689C0918-920E-0D45-896C-764341D53B4F}"/>
              </a:ext>
            </a:extLst>
          </p:cNvPr>
          <p:cNvCxnSpPr>
            <a:cxnSpLocks/>
          </p:cNvCxnSpPr>
          <p:nvPr/>
        </p:nvCxnSpPr>
        <p:spPr>
          <a:xfrm flipV="1">
            <a:off x="8575298" y="5865177"/>
            <a:ext cx="0" cy="164947"/>
          </a:xfrm>
          <a:prstGeom prst="straightConnector1">
            <a:avLst/>
          </a:prstGeom>
          <a:ln w="12700">
            <a:solidFill>
              <a:srgbClr val="009A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recto de flecha 189">
            <a:extLst>
              <a:ext uri="{FF2B5EF4-FFF2-40B4-BE49-F238E27FC236}">
                <a16:creationId xmlns:a16="http://schemas.microsoft.com/office/drawing/2014/main" id="{FA432C27-3A55-0D4C-BDBB-CEFB6BE2C730}"/>
              </a:ext>
            </a:extLst>
          </p:cNvPr>
          <p:cNvCxnSpPr>
            <a:cxnSpLocks/>
          </p:cNvCxnSpPr>
          <p:nvPr/>
        </p:nvCxnSpPr>
        <p:spPr>
          <a:xfrm>
            <a:off x="8699746" y="2356366"/>
            <a:ext cx="993384" cy="499601"/>
          </a:xfrm>
          <a:prstGeom prst="straightConnector1">
            <a:avLst/>
          </a:prstGeom>
          <a:ln w="12700">
            <a:solidFill>
              <a:srgbClr val="009A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recto de flecha 205">
            <a:extLst>
              <a:ext uri="{FF2B5EF4-FFF2-40B4-BE49-F238E27FC236}">
                <a16:creationId xmlns:a16="http://schemas.microsoft.com/office/drawing/2014/main" id="{91A07E15-495C-5747-9654-48EB6D9A5DE3}"/>
              </a:ext>
            </a:extLst>
          </p:cNvPr>
          <p:cNvCxnSpPr>
            <a:cxnSpLocks/>
          </p:cNvCxnSpPr>
          <p:nvPr/>
        </p:nvCxnSpPr>
        <p:spPr>
          <a:xfrm>
            <a:off x="5660511" y="2569213"/>
            <a:ext cx="1207942" cy="0"/>
          </a:xfrm>
          <a:prstGeom prst="straightConnector1">
            <a:avLst/>
          </a:prstGeom>
          <a:ln w="12700">
            <a:solidFill>
              <a:srgbClr val="009A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ector angular 211">
            <a:extLst>
              <a:ext uri="{FF2B5EF4-FFF2-40B4-BE49-F238E27FC236}">
                <a16:creationId xmlns:a16="http://schemas.microsoft.com/office/drawing/2014/main" id="{D6F6BD9D-E0DD-4C49-A4AB-C996D7F32E6A}"/>
              </a:ext>
            </a:extLst>
          </p:cNvPr>
          <p:cNvCxnSpPr>
            <a:cxnSpLocks/>
          </p:cNvCxnSpPr>
          <p:nvPr/>
        </p:nvCxnSpPr>
        <p:spPr>
          <a:xfrm rot="10800000" flipV="1">
            <a:off x="9177236" y="4295583"/>
            <a:ext cx="1038063" cy="753176"/>
          </a:xfrm>
          <a:prstGeom prst="bentConnector3">
            <a:avLst>
              <a:gd name="adj1" fmla="val 61"/>
            </a:avLst>
          </a:prstGeom>
          <a:ln w="12700">
            <a:solidFill>
              <a:srgbClr val="009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ector recto 218">
            <a:extLst>
              <a:ext uri="{FF2B5EF4-FFF2-40B4-BE49-F238E27FC236}">
                <a16:creationId xmlns:a16="http://schemas.microsoft.com/office/drawing/2014/main" id="{9E61DF7E-68E0-BB4A-B9EC-A8B61AFB9175}"/>
              </a:ext>
            </a:extLst>
          </p:cNvPr>
          <p:cNvCxnSpPr>
            <a:cxnSpLocks/>
          </p:cNvCxnSpPr>
          <p:nvPr/>
        </p:nvCxnSpPr>
        <p:spPr>
          <a:xfrm>
            <a:off x="7162224" y="5114640"/>
            <a:ext cx="747613" cy="0"/>
          </a:xfrm>
          <a:prstGeom prst="line">
            <a:avLst/>
          </a:prstGeom>
          <a:ln w="12700">
            <a:solidFill>
              <a:srgbClr val="009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ángulo 220">
            <a:extLst>
              <a:ext uri="{FF2B5EF4-FFF2-40B4-BE49-F238E27FC236}">
                <a16:creationId xmlns:a16="http://schemas.microsoft.com/office/drawing/2014/main" id="{A2FBB547-62C1-A348-81EF-5DD901190302}"/>
              </a:ext>
            </a:extLst>
          </p:cNvPr>
          <p:cNvSpPr/>
          <p:nvPr/>
        </p:nvSpPr>
        <p:spPr>
          <a:xfrm>
            <a:off x="4201296" y="3279210"/>
            <a:ext cx="1364747" cy="1925505"/>
          </a:xfrm>
          <a:prstGeom prst="rect">
            <a:avLst/>
          </a:prstGeom>
          <a:noFill/>
          <a:ln>
            <a:solidFill>
              <a:srgbClr val="009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cxnSp>
        <p:nvCxnSpPr>
          <p:cNvPr id="224" name="Conector recto 223">
            <a:extLst>
              <a:ext uri="{FF2B5EF4-FFF2-40B4-BE49-F238E27FC236}">
                <a16:creationId xmlns:a16="http://schemas.microsoft.com/office/drawing/2014/main" id="{A7B6472B-A115-2944-AD7D-7DCF4ED8F805}"/>
              </a:ext>
            </a:extLst>
          </p:cNvPr>
          <p:cNvCxnSpPr>
            <a:cxnSpLocks/>
          </p:cNvCxnSpPr>
          <p:nvPr/>
        </p:nvCxnSpPr>
        <p:spPr>
          <a:xfrm flipH="1">
            <a:off x="5401015" y="2567679"/>
            <a:ext cx="131942" cy="0"/>
          </a:xfrm>
          <a:prstGeom prst="line">
            <a:avLst/>
          </a:prstGeom>
          <a:ln w="12700">
            <a:solidFill>
              <a:srgbClr val="009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CuadroTexto 227">
            <a:extLst>
              <a:ext uri="{FF2B5EF4-FFF2-40B4-BE49-F238E27FC236}">
                <a16:creationId xmlns:a16="http://schemas.microsoft.com/office/drawing/2014/main" id="{D2D84EA2-8949-5B4F-9299-F333305C965D}"/>
              </a:ext>
            </a:extLst>
          </p:cNvPr>
          <p:cNvSpPr txBox="1"/>
          <p:nvPr/>
        </p:nvSpPr>
        <p:spPr>
          <a:xfrm>
            <a:off x="5707931" y="5227546"/>
            <a:ext cx="1501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axlinePro-Bold" panose="02000503060000020004" pitchFamily="2" charset="0"/>
              </a:rPr>
              <a:t>product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DaxlinePro-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AE8130A-77A0-A14A-A6D7-D558145B1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B6317E5E-6B52-6444-BCEF-ABD9A1534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04" y="6415200"/>
            <a:ext cx="1845425" cy="32155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925A91C-854B-394B-BD61-7B804B926E89}"/>
              </a:ext>
            </a:extLst>
          </p:cNvPr>
          <p:cNvSpPr/>
          <p:nvPr/>
        </p:nvSpPr>
        <p:spPr>
          <a:xfrm>
            <a:off x="0" y="-16657"/>
            <a:ext cx="12220634" cy="6874657"/>
          </a:xfrm>
          <a:prstGeom prst="rect">
            <a:avLst/>
          </a:prstGeom>
          <a:solidFill>
            <a:srgbClr val="009AB2">
              <a:alpha val="777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69C5EB-EA06-E44A-9958-BF079872E1EF}"/>
              </a:ext>
            </a:extLst>
          </p:cNvPr>
          <p:cNvSpPr txBox="1"/>
          <p:nvPr/>
        </p:nvSpPr>
        <p:spPr>
          <a:xfrm>
            <a:off x="2493594" y="758360"/>
            <a:ext cx="813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Next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Generation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 EU </a:t>
            </a:r>
            <a:r>
              <a:rPr lang="es-E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funds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will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support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digitalization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 and </a:t>
            </a:r>
            <a:r>
              <a:rPr lang="es-ES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DaxlinePro-Bold" panose="02000503060000020004" pitchFamily="2" charset="0"/>
              </a:rPr>
              <a:t>sustainability</a:t>
            </a:r>
            <a:endParaRPr lang="es-ES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49000"/>
                  </a:srgbClr>
                </a:outerShdw>
              </a:effectLst>
              <a:latin typeface="DaxlinePro-Bold" panose="02000503060000020004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A4BA09B-E15E-314D-95F4-AA6B2AFB8CD0}"/>
              </a:ext>
            </a:extLst>
          </p:cNvPr>
          <p:cNvSpPr/>
          <p:nvPr/>
        </p:nvSpPr>
        <p:spPr>
          <a:xfrm>
            <a:off x="0" y="-18389"/>
            <a:ext cx="2585545" cy="6505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DaxlinePro-Regular" panose="02000503060000020004" pitchFamily="2" charset="0"/>
              </a:rPr>
              <a:t>CONCLUSIONS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35EB28C-FA57-984D-87E4-5AF48869997F}"/>
              </a:ext>
            </a:extLst>
          </p:cNvPr>
          <p:cNvGrpSpPr/>
          <p:nvPr/>
        </p:nvGrpSpPr>
        <p:grpSpPr>
          <a:xfrm>
            <a:off x="2902161" y="1935685"/>
            <a:ext cx="3468850" cy="2759443"/>
            <a:chOff x="662136" y="1148535"/>
            <a:chExt cx="3468850" cy="27594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3137666-F8D9-D849-9E44-818449562EFB}"/>
                </a:ext>
              </a:extLst>
            </p:cNvPr>
            <p:cNvSpPr/>
            <p:nvPr/>
          </p:nvSpPr>
          <p:spPr>
            <a:xfrm>
              <a:off x="1016840" y="1148535"/>
              <a:ext cx="2759443" cy="27594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81102E3-54F8-C24F-BC93-7093C8A7EE9C}"/>
                </a:ext>
              </a:extLst>
            </p:cNvPr>
            <p:cNvSpPr txBox="1"/>
            <p:nvPr/>
          </p:nvSpPr>
          <p:spPr>
            <a:xfrm>
              <a:off x="662136" y="2183553"/>
              <a:ext cx="34688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DaxlinePro-Bold" panose="02000503060000020004" pitchFamily="2" charset="0"/>
                </a:rPr>
                <a:t>We need to</a:t>
              </a:r>
            </a:p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DaxlinePro-Bold" panose="02000503060000020004" pitchFamily="2" charset="0"/>
                </a:rPr>
                <a:t> reinvent ourselves</a:t>
              </a:r>
              <a:endParaRPr lang="es-E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542D1F71-7C51-2340-A2E0-F1135057A444}"/>
              </a:ext>
            </a:extLst>
          </p:cNvPr>
          <p:cNvGrpSpPr/>
          <p:nvPr/>
        </p:nvGrpSpPr>
        <p:grpSpPr>
          <a:xfrm>
            <a:off x="222411" y="3861705"/>
            <a:ext cx="2759443" cy="2759443"/>
            <a:chOff x="971963" y="4044674"/>
            <a:chExt cx="2759443" cy="2759443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E359A125-2D42-B741-8B1C-6AC398175537}"/>
                </a:ext>
              </a:extLst>
            </p:cNvPr>
            <p:cNvSpPr/>
            <p:nvPr/>
          </p:nvSpPr>
          <p:spPr>
            <a:xfrm>
              <a:off x="971963" y="4044674"/>
              <a:ext cx="2759443" cy="27594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B2A68A6-91A7-2C42-8519-C2ED9939D540}"/>
                </a:ext>
              </a:extLst>
            </p:cNvPr>
            <p:cNvSpPr txBox="1"/>
            <p:nvPr/>
          </p:nvSpPr>
          <p:spPr>
            <a:xfrm>
              <a:off x="1570813" y="5070451"/>
              <a:ext cx="1561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DaxlinePro-Bold" panose="02000503060000020004" pitchFamily="2" charset="0"/>
                </a:rPr>
                <a:t>Technology </a:t>
              </a:r>
            </a:p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DaxlinePro-Bold" panose="02000503060000020004" pitchFamily="2" charset="0"/>
                </a:rPr>
                <a:t>is a must</a:t>
              </a:r>
              <a:endParaRPr lang="es-ES" sz="2000" b="1" dirty="0">
                <a:solidFill>
                  <a:schemeClr val="accent1">
                    <a:lumMod val="50000"/>
                  </a:schemeClr>
                </a:solidFill>
                <a:latin typeface="DaxlinePro-Bold" panose="02000503060000020004" pitchFamily="2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5B59262-34CD-554F-9C14-7C7F1978496B}"/>
              </a:ext>
            </a:extLst>
          </p:cNvPr>
          <p:cNvGrpSpPr/>
          <p:nvPr/>
        </p:nvGrpSpPr>
        <p:grpSpPr>
          <a:xfrm>
            <a:off x="9210146" y="1678564"/>
            <a:ext cx="2759443" cy="2759443"/>
            <a:chOff x="7082811" y="1104000"/>
            <a:chExt cx="2759443" cy="2759443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8A90B0AE-B1F3-2B49-84B7-3EAFE97E511C}"/>
                </a:ext>
              </a:extLst>
            </p:cNvPr>
            <p:cNvSpPr/>
            <p:nvPr/>
          </p:nvSpPr>
          <p:spPr>
            <a:xfrm>
              <a:off x="7082811" y="1104000"/>
              <a:ext cx="2759443" cy="27594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78770BF8-F454-394C-AAFD-D04434B0CCE5}"/>
                </a:ext>
              </a:extLst>
            </p:cNvPr>
            <p:cNvSpPr txBox="1"/>
            <p:nvPr/>
          </p:nvSpPr>
          <p:spPr>
            <a:xfrm>
              <a:off x="7259098" y="1959513"/>
              <a:ext cx="240686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DaxlinePro-Bold" panose="02000503060000020004" pitchFamily="2" charset="0"/>
                </a:rPr>
                <a:t>Business needs </a:t>
              </a:r>
            </a:p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DaxlinePro-Bold" panose="02000503060000020004" pitchFamily="2" charset="0"/>
                </a:rPr>
                <a:t>to be sustainable</a:t>
              </a:r>
            </a:p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DaxlinePro-Bold" panose="02000503060000020004" pitchFamily="2" charset="0"/>
                </a:rPr>
                <a:t> and profitable</a:t>
              </a:r>
              <a:endParaRPr lang="es-ES" sz="2000" b="1" dirty="0">
                <a:solidFill>
                  <a:schemeClr val="accent1">
                    <a:lumMod val="50000"/>
                  </a:schemeClr>
                </a:solidFill>
                <a:latin typeface="DaxlinePro-Bold" panose="02000503060000020004" pitchFamily="2" charset="0"/>
              </a:endParaRPr>
            </a:p>
            <a:p>
              <a:endParaRPr lang="es-E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4EBD5F3-2634-964B-83D8-42471EC1CA04}"/>
              </a:ext>
            </a:extLst>
          </p:cNvPr>
          <p:cNvGrpSpPr/>
          <p:nvPr/>
        </p:nvGrpSpPr>
        <p:grpSpPr>
          <a:xfrm>
            <a:off x="6175694" y="3888573"/>
            <a:ext cx="3362138" cy="2759443"/>
            <a:chOff x="7191744" y="3937538"/>
            <a:chExt cx="3362138" cy="2759443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79C02D2E-9BE6-7449-8C9E-2BB49C22F9F8}"/>
                </a:ext>
              </a:extLst>
            </p:cNvPr>
            <p:cNvSpPr/>
            <p:nvPr/>
          </p:nvSpPr>
          <p:spPr>
            <a:xfrm>
              <a:off x="7438999" y="3937538"/>
              <a:ext cx="2759443" cy="275944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A26FAC8-2431-3A44-B2CF-84F772E0765B}"/>
                </a:ext>
              </a:extLst>
            </p:cNvPr>
            <p:cNvSpPr txBox="1"/>
            <p:nvPr/>
          </p:nvSpPr>
          <p:spPr>
            <a:xfrm>
              <a:off x="7191744" y="4916562"/>
              <a:ext cx="33621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DaxlinePro-Bold" panose="02000503060000020004" pitchFamily="2" charset="0"/>
                </a:rPr>
                <a:t>We do need think </a:t>
              </a:r>
            </a:p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DaxlinePro-Bold" panose="02000503060000020004" pitchFamily="2" charset="0"/>
                </a:rPr>
                <a:t>about our business </a:t>
              </a:r>
            </a:p>
            <a:p>
              <a:pPr algn="ctr"/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DaxlinePro-Bold" panose="02000503060000020004" pitchFamily="2" charset="0"/>
                </a:rPr>
                <a:t>models</a:t>
              </a:r>
              <a:endParaRPr lang="es-ES" sz="2000" b="1" dirty="0">
                <a:solidFill>
                  <a:schemeClr val="accent1">
                    <a:lumMod val="50000"/>
                  </a:schemeClr>
                </a:solidFill>
                <a:latin typeface="DaxlinePro-Bold" panose="0200050306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34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E276F2C6-F90A-514C-87D0-9AABBCD7E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0"/>
          <a:stretch/>
        </p:blipFill>
        <p:spPr>
          <a:xfrm>
            <a:off x="4678017" y="-26506"/>
            <a:ext cx="7513982" cy="68580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4C40D2BB-54D6-3848-A954-B82155579E05}"/>
              </a:ext>
            </a:extLst>
          </p:cNvPr>
          <p:cNvSpPr/>
          <p:nvPr/>
        </p:nvSpPr>
        <p:spPr>
          <a:xfrm>
            <a:off x="-25808" y="-13252"/>
            <a:ext cx="10256486" cy="6884504"/>
          </a:xfrm>
          <a:prstGeom prst="rect">
            <a:avLst/>
          </a:prstGeom>
          <a:solidFill>
            <a:srgbClr val="009AB2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1E809CB-E5F7-5042-B72A-94947607E0CA}"/>
              </a:ext>
            </a:extLst>
          </p:cNvPr>
          <p:cNvSpPr txBox="1"/>
          <p:nvPr/>
        </p:nvSpPr>
        <p:spPr>
          <a:xfrm>
            <a:off x="4711931" y="5735889"/>
            <a:ext cx="276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DaxlinePro-Bold" panose="02000503060000020004" pitchFamily="2" charset="0"/>
              </a:rPr>
              <a:t>Zenón Vázquez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DaxlinePro-Regular" panose="02000503060000020004" pitchFamily="2" charset="0"/>
              </a:rPr>
              <a:t>General Manager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DaxlinePro-Regular" panose="02000503060000020004" pitchFamily="2" charset="0"/>
              </a:rPr>
              <a:t>ELKARGI 23rd </a:t>
            </a:r>
            <a:r>
              <a:rPr lang="es-ES" dirty="0" err="1">
                <a:solidFill>
                  <a:schemeClr val="bg1"/>
                </a:solidFill>
                <a:latin typeface="DaxlinePro-Regular" panose="02000503060000020004" pitchFamily="2" charset="0"/>
              </a:rPr>
              <a:t>September</a:t>
            </a:r>
            <a:endParaRPr lang="es-ES" dirty="0">
              <a:solidFill>
                <a:schemeClr val="bg1"/>
              </a:solidFill>
              <a:latin typeface="DaxlinePro-Regular" panose="02000503060000020004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F08411-0B99-B746-8639-2DE48D25E6DA}"/>
              </a:ext>
            </a:extLst>
          </p:cNvPr>
          <p:cNvSpPr txBox="1"/>
          <p:nvPr/>
        </p:nvSpPr>
        <p:spPr>
          <a:xfrm>
            <a:off x="-25807" y="3194325"/>
            <a:ext cx="12217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chemeClr val="bg1"/>
                </a:solidFill>
                <a:latin typeface="DaxlinePro-Bold" panose="02000503060000020004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18705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AB2">
            <a:alpha val="77720"/>
          </a:srgbClr>
        </a:solidFill>
        <a:ln>
          <a:noFill/>
        </a:ln>
      </a:spPr>
      <a:bodyPr rtlCol="0" anchor="ctr"/>
      <a:lstStyle>
        <a:defPPr algn="ctr">
          <a:defRPr sz="18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313</Words>
  <Application>Microsoft Office PowerPoint</Application>
  <PresentationFormat>Panorámica</PresentationFormat>
  <Paragraphs>120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DaxlinePro-Bold</vt:lpstr>
      <vt:lpstr>DaxlinePro-Regular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Zenón Vázquez</cp:lastModifiedBy>
  <cp:revision>39</cp:revision>
  <dcterms:created xsi:type="dcterms:W3CDTF">2021-09-20T10:29:17Z</dcterms:created>
  <dcterms:modified xsi:type="dcterms:W3CDTF">2021-09-22T22:29:12Z</dcterms:modified>
</cp:coreProperties>
</file>