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8" r:id="rId5"/>
    <p:sldId id="276" r:id="rId6"/>
    <p:sldId id="295" r:id="rId7"/>
    <p:sldId id="296" r:id="rId8"/>
    <p:sldId id="297" r:id="rId9"/>
    <p:sldId id="298" r:id="rId10"/>
    <p:sldId id="293" r:id="rId11"/>
    <p:sldId id="290" r:id="rId12"/>
    <p:sldId id="299" r:id="rId13"/>
    <p:sldId id="300" r:id="rId14"/>
    <p:sldId id="301" r:id="rId15"/>
    <p:sldId id="302" r:id="rId16"/>
    <p:sldId id="292" r:id="rId17"/>
    <p:sldId id="305" r:id="rId18"/>
    <p:sldId id="304" r:id="rId19"/>
    <p:sldId id="294" r:id="rId20"/>
    <p:sldId id="303" r:id="rId21"/>
    <p:sldId id="286" r:id="rId22"/>
    <p:sldId id="288" r:id="rId23"/>
    <p:sldId id="274"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A99002-2BE2-4640-BC96-EABCE09754FB}">
          <p14:sldIdLst>
            <p14:sldId id="258"/>
            <p14:sldId id="276"/>
            <p14:sldId id="295"/>
            <p14:sldId id="296"/>
            <p14:sldId id="297"/>
            <p14:sldId id="298"/>
            <p14:sldId id="293"/>
            <p14:sldId id="290"/>
            <p14:sldId id="299"/>
            <p14:sldId id="300"/>
            <p14:sldId id="301"/>
            <p14:sldId id="302"/>
            <p14:sldId id="292"/>
            <p14:sldId id="305"/>
            <p14:sldId id="304"/>
            <p14:sldId id="294"/>
            <p14:sldId id="303"/>
            <p14:sldId id="286"/>
            <p14:sldId id="288"/>
            <p14:sldId id="274"/>
            <p14:sldId id="284"/>
          </p14:sldIdLst>
        </p14:section>
      </p14:sectionLst>
    </p:ex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494"/>
    <a:srgbClr val="E87618"/>
    <a:srgbClr val="6A828C"/>
    <a:srgbClr val="000000"/>
    <a:srgbClr val="0356B1"/>
    <a:srgbClr val="024EA2"/>
    <a:srgbClr val="024B9C"/>
    <a:srgbClr val="035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3792" autoAdjust="0"/>
  </p:normalViewPr>
  <p:slideViewPr>
    <p:cSldViewPr snapToGrid="0">
      <p:cViewPr varScale="1">
        <p:scale>
          <a:sx n="67" d="100"/>
          <a:sy n="67" d="100"/>
        </p:scale>
        <p:origin x="644" y="40"/>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31/01/2024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31/01/2024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9</a:t>
            </a:fld>
            <a:endParaRPr lang="en-GB"/>
          </a:p>
        </p:txBody>
      </p:sp>
    </p:spTree>
    <p:extLst>
      <p:ext uri="{BB962C8B-B14F-4D97-AF65-F5344CB8AC3E}">
        <p14:creationId xmlns:p14="http://schemas.microsoft.com/office/powerpoint/2010/main" val="2570770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10</a:t>
            </a:fld>
            <a:endParaRPr lang="en-GB"/>
          </a:p>
        </p:txBody>
      </p:sp>
    </p:spTree>
    <p:extLst>
      <p:ext uri="{BB962C8B-B14F-4D97-AF65-F5344CB8AC3E}">
        <p14:creationId xmlns:p14="http://schemas.microsoft.com/office/powerpoint/2010/main" val="2206353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11</a:t>
            </a:fld>
            <a:endParaRPr lang="en-GB"/>
          </a:p>
        </p:txBody>
      </p:sp>
    </p:spTree>
    <p:extLst>
      <p:ext uri="{BB962C8B-B14F-4D97-AF65-F5344CB8AC3E}">
        <p14:creationId xmlns:p14="http://schemas.microsoft.com/office/powerpoint/2010/main" val="58344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zunächst wie zuvor schon aufsteigend mit dem „Reifegrad“ des beihilfefähigen Unternehmens: Mindestens 10 % bei Risikofinanzierung für Unternehmen, die noch auf keinem Markt tätig gewesen sind; mindestens 40 % bei Risikofinanzierung für Unternehmen, die entweder seit ihrer Eintragung ins Handelsregister noch nicht zehn Jahre auf einem Markt tätig gewesen oder seit ihrem ersten kommerziellen Verkauf noch nicht sieben Jahre auf einem Markt tätig gewesen sind; mindestens 60 % bei Risikofinanzierung für Erstinvestitionen eines beihilfefähigen Unternehmens mit Blick auf eine neue Wirtschaftstätigkeit und für Anschlussinvestitionen</a:t>
            </a:r>
          </a:p>
          <a:p>
            <a:pPr>
              <a:lnSpc>
                <a:spcPct val="115000"/>
              </a:lnSpc>
              <a:spcAft>
                <a:spcPts val="1000"/>
              </a:spcAft>
            </a:pPr>
            <a:endParaRPr lang="en-I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Nicht in die Mindestsätze einzubeziehen sind allerdings  Finanzierungen, die von unabhängigen privaten Investoren bereitgestellt werden, die selbst Risikofinanzierungsbeihilfen in Form von Steueranreizen gemäß Art. 21a der AGVO erhalten haben!</a:t>
            </a:r>
          </a:p>
          <a:p>
            <a:pPr>
              <a:lnSpc>
                <a:spcPct val="115000"/>
              </a:lnSpc>
              <a:spcAft>
                <a:spcPts val="1000"/>
              </a:spcAft>
            </a:pPr>
            <a:endParaRPr lang="en-I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Neu: Unter bestimmten Voraussetzungen können die vorgenannten Mindestsätze, mit Ausnahme des 10 %-Mindestsatzes bei Risikofinanzierung für Unternehmen, die noch auf keinem Markt tätig gewesen sind, gesenkt werden: auf 20 % bei Risikofinanzierung für Unternehmen, die entweder seit ihrer Eintragung ins Handelsregister noch nicht zehn Jahre auf einem Markt tätig gewesen oder seit ihrem ersten kommerziellen Verkauf noch nicht sieben Jahre auf einem Markt tätig gewesen sind bzw. auf 30 % bei Risikofinanzierung für Erstinvestitionen eines beihilfefähigen Unternehmens mit Blick auf eine neue Wirtschaftstätigkeit und für Anschlussinvestitionen, wenn: Investition entweder in</a:t>
            </a:r>
            <a:r>
              <a:rPr lang="de-DE" sz="1400" b="1" dirty="0">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 Fördergebieten</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Art. 107 Abs. 3 lit. a AEUV, oder die Investition erhält Unterstützung auf der Grundlage des </a:t>
            </a:r>
            <a:r>
              <a:rPr lang="de-DE" sz="1400" b="1" dirty="0">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Aufbau- und </a:t>
            </a:r>
            <a:r>
              <a:rPr lang="de-DE" sz="1400" b="1" dirty="0" err="1">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Resilienzplans</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des jeweiligen Mitgliedstaats, aus dem </a:t>
            </a:r>
            <a:r>
              <a:rPr lang="de-DE" sz="1400" b="1" dirty="0">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Europäischen Verteidigungsfonds</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aus dem </a:t>
            </a:r>
            <a:r>
              <a:rPr lang="de-DE" sz="1400" b="1" dirty="0">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Weltraumprogramm</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der Union oder aus </a:t>
            </a:r>
            <a:r>
              <a:rPr lang="de-DE" sz="1400" b="1" dirty="0">
                <a:solidFill>
                  <a:srgbClr val="339966"/>
                </a:solidFill>
                <a:effectLst/>
                <a:latin typeface="Calibri" panose="020F0502020204030204" pitchFamily="34" charset="0"/>
                <a:ea typeface="Times New Roman" panose="02020603050405020304" pitchFamily="18" charset="0"/>
                <a:cs typeface="Times New Roman" panose="02020603050405020304" pitchFamily="18" charset="0"/>
              </a:rPr>
              <a:t>Unionsfonds mit geteilter Mittelverwaltung</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I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Wenn die Risikofinanzierungsmaßnahme über einen Finanzintermediär durchgeführt wird und die erforderliche Mindestbeteiligung unabhängiger privater Investoren nicht auf Ebene der Einzelinvestitionen in beihilfefähige Unternehmen erreicht werden kann, muss der Finanzintermediär für eine private Beteiligung sorgen, die mindestens dem gewichteten Durchschnitt entspricht, der sich aus dem Umfang der einzelnen Investitionen in dem zugrunde liegenden Portfolio und der Anwendung der </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Mindestsätze ergibt.</a:t>
            </a:r>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12</a:t>
            </a:fld>
            <a:endParaRPr lang="en-GB"/>
          </a:p>
        </p:txBody>
      </p:sp>
    </p:spTree>
    <p:extLst>
      <p:ext uri="{BB962C8B-B14F-4D97-AF65-F5344CB8AC3E}">
        <p14:creationId xmlns:p14="http://schemas.microsoft.com/office/powerpoint/2010/main" val="1730344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59CF2995-AB43-4B7C-B8CD-9DC7C3692A9C}" type="slidenum">
              <a:rPr lang="en-GB" smtClean="0"/>
              <a:t>17</a:t>
            </a:fld>
            <a:endParaRPr lang="en-GB"/>
          </a:p>
        </p:txBody>
      </p:sp>
    </p:spTree>
    <p:extLst>
      <p:ext uri="{BB962C8B-B14F-4D97-AF65-F5344CB8AC3E}">
        <p14:creationId xmlns:p14="http://schemas.microsoft.com/office/powerpoint/2010/main" val="958865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Delete/update</a:t>
            </a:r>
            <a:r>
              <a:rPr lang="en-IE" baseline="0" dirty="0"/>
              <a:t> as appropriate</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20</a:t>
            </a:fld>
            <a:endParaRPr lang="en-GB"/>
          </a:p>
        </p:txBody>
      </p:sp>
    </p:spTree>
    <p:extLst>
      <p:ext uri="{BB962C8B-B14F-4D97-AF65-F5344CB8AC3E}">
        <p14:creationId xmlns:p14="http://schemas.microsoft.com/office/powerpoint/2010/main" val="481979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Update/add/delete parts of the</a:t>
            </a:r>
            <a:r>
              <a:rPr lang="en-IE" baseline="0" dirty="0"/>
              <a:t> copy right notice where appropriate.</a:t>
            </a:r>
          </a:p>
          <a:p>
            <a:r>
              <a:rPr lang="en-IE" baseline="0" dirty="0"/>
              <a:t>More information: </a:t>
            </a:r>
            <a:r>
              <a:rPr lang="en-GB" dirty="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21</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rgbClr val="6A828C"/>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rgbClr val="E8761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2803839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1246774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220710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2742694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1484301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rgbClr val="E87618"/>
            </a:solidFill>
          </a:ln>
        </p:spPr>
        <p:txBody>
          <a:bodyPr/>
          <a:lstStyle/>
          <a:p>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dirty="0"/>
              <a:t>Edit Master text styles</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rgbClr val="E87618"/>
            </a:solidFill>
          </a:ln>
        </p:spPr>
        <p:txBody>
          <a:bodyPr/>
          <a:lstStyle/>
          <a:p>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dirty="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dirty="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dirty="0"/>
              <a:t>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1780107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dirty="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dirty="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dirty="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dirty="0"/>
              <a:t>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363855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Rectangle 4"/>
          <p:cNvSpPr/>
          <p:nvPr userDrawn="1"/>
        </p:nvSpPr>
        <p:spPr>
          <a:xfrm>
            <a:off x="0" y="1069849"/>
            <a:ext cx="12192000" cy="5788152"/>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3" y="-1"/>
            <a:ext cx="12190585" cy="6858794"/>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57971593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241411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5" name="Rectangle 4"/>
          <p:cNvSpPr/>
          <p:nvPr userDrawn="1"/>
        </p:nvSpPr>
        <p:spPr>
          <a:xfrm>
            <a:off x="0" y="1069848"/>
            <a:ext cx="12192000" cy="2899126"/>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3" y="-1"/>
            <a:ext cx="12190585" cy="685879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3" y="-1"/>
            <a:ext cx="12190585" cy="6858795"/>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E876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lvl1pPr>
              <a:defRPr>
                <a:solidFill>
                  <a:srgbClr val="000000"/>
                </a:solidFill>
              </a:defRPr>
            </a:lvl1pPr>
          </a:lstStyle>
          <a:p>
            <a:fld id="{F46C79FD-C571-418B-AB0F-5EE936C85276}" type="slidenum">
              <a:rPr lang="en-GB" smtClean="0"/>
              <a:pPr/>
              <a:t>‹#›</a:t>
            </a:fld>
            <a:endParaRPr lang="en-GB" dirty="0"/>
          </a:p>
        </p:txBody>
      </p:sp>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bg1"/>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rgbClr val="6A828C"/>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932509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rgbClr val="E876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bg1"/>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rgbClr val="6A828C"/>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rgbClr val="E87618"/>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7383" y="6082708"/>
            <a:ext cx="3298362" cy="499491"/>
          </a:xfrm>
          <a:prstGeom prst="rect">
            <a:avLst/>
          </a:prstGeom>
        </p:spPr>
      </p:pic>
    </p:spTree>
    <p:extLst>
      <p:ext uri="{BB962C8B-B14F-4D97-AF65-F5344CB8AC3E}">
        <p14:creationId xmlns:p14="http://schemas.microsoft.com/office/powerpoint/2010/main" val="304234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rgbClr val="6A828C"/>
                </a:solidFill>
              </a:defRPr>
            </a:lvl1pPr>
          </a:lstStyle>
          <a:p>
            <a:fld id="{F46C79FD-C571-418B-AB0F-5EE936C85276}" type="slidenum">
              <a:rPr lang="en-GB" smtClean="0"/>
              <a:pPr/>
              <a:t>‹#›</a:t>
            </a:fld>
            <a:endParaRPr lang="en-GB" dirty="0"/>
          </a:p>
        </p:txBody>
      </p:sp>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71" r:id="rId2"/>
    <p:sldLayoutId id="2147483662" r:id="rId3"/>
    <p:sldLayoutId id="2147483657" r:id="rId4"/>
    <p:sldLayoutId id="2147483649" r:id="rId5"/>
    <p:sldLayoutId id="2147483651" r:id="rId6"/>
    <p:sldLayoutId id="2147483669" r:id="rId7"/>
    <p:sldLayoutId id="2147483670" r:id="rId8"/>
    <p:sldLayoutId id="2147483650" r:id="rId9"/>
    <p:sldLayoutId id="2147483660" r:id="rId10"/>
    <p:sldLayoutId id="2147483652" r:id="rId11"/>
    <p:sldLayoutId id="2147483661" r:id="rId12"/>
    <p:sldLayoutId id="2147483653" r:id="rId13"/>
    <p:sldLayoutId id="2147483654" r:id="rId14"/>
    <p:sldLayoutId id="2147483659" r:id="rId15"/>
    <p:sldLayoutId id="2147483658" r:id="rId16"/>
    <p:sldLayoutId id="2147483666" r:id="rId17"/>
    <p:sldLayoutId id="2147483667" r:id="rId18"/>
    <p:sldLayoutId id="2147483668" r:id="rId19"/>
    <p:sldLayoutId id="2147483655" r:id="rId20"/>
  </p:sldLayoutIdLst>
  <p:hf sldNum="0" hdr="0" ftr="0" dt="0"/>
  <p:txStyles>
    <p:titleStyle>
      <a:lvl1pPr algn="l" defTabSz="914400" rtl="0" eaLnBrk="1" latinLnBrk="0" hangingPunct="1">
        <a:lnSpc>
          <a:spcPct val="90000"/>
        </a:lnSpc>
        <a:spcBef>
          <a:spcPct val="0"/>
        </a:spcBef>
        <a:buNone/>
        <a:defRPr sz="4000" kern="1200">
          <a:solidFill>
            <a:srgbClr val="6A828C"/>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8" Type="http://schemas.openxmlformats.org/officeDocument/2006/relationships/hyperlink" Target="https://twitter.com/eu_commission" TargetMode="External"/><Relationship Id="rId13" Type="http://schemas.openxmlformats.org/officeDocument/2006/relationships/image" Target="../media/image12.png"/><Relationship Id="rId18" Type="http://schemas.openxmlformats.org/officeDocument/2006/relationships/image" Target="../media/image14.png"/><Relationship Id="rId3" Type="http://schemas.openxmlformats.org/officeDocument/2006/relationships/hyperlink" Target="https://open.spotify.com/user/v7ra0as4ychfdatgcjt9nabh0?si=SEs1mANESea5kzyVy7HvDw" TargetMode="External"/><Relationship Id="rId7" Type="http://schemas.openxmlformats.org/officeDocument/2006/relationships/image" Target="../media/image9.png"/><Relationship Id="rId12" Type="http://schemas.openxmlformats.org/officeDocument/2006/relationships/image" Target="../media/image11.png"/><Relationship Id="rId17" Type="http://schemas.openxmlformats.org/officeDocument/2006/relationships/hyperlink" Target="https://www.youtube.com/user/eutube" TargetMode="External"/><Relationship Id="rId2" Type="http://schemas.openxmlformats.org/officeDocument/2006/relationships/notesSlide" Target="../notesSlides/notesSlide6.xml"/><Relationship Id="rId16" Type="http://schemas.openxmlformats.org/officeDocument/2006/relationships/hyperlink" Target="https://medium.com/@EuropeanCommission" TargetMode="External"/><Relationship Id="rId1" Type="http://schemas.openxmlformats.org/officeDocument/2006/relationships/slideLayout" Target="../slideLayouts/slideLayout9.xml"/><Relationship Id="rId6" Type="http://schemas.openxmlformats.org/officeDocument/2006/relationships/hyperlink" Target="https://europa.eu/" TargetMode="External"/><Relationship Id="rId11" Type="http://schemas.openxmlformats.org/officeDocument/2006/relationships/hyperlink" Target="https://www.linkedin.com/company/european-commission/" TargetMode="External"/><Relationship Id="rId5" Type="http://schemas.openxmlformats.org/officeDocument/2006/relationships/hyperlink" Target="https://ec.europa.eu/" TargetMode="External"/><Relationship Id="rId15" Type="http://schemas.openxmlformats.org/officeDocument/2006/relationships/image" Target="../media/image13.png"/><Relationship Id="rId10" Type="http://schemas.openxmlformats.org/officeDocument/2006/relationships/image" Target="../media/image10.png"/><Relationship Id="rId19" Type="http://schemas.openxmlformats.org/officeDocument/2006/relationships/image" Target="../media/image15.png"/><Relationship Id="rId4" Type="http://schemas.openxmlformats.org/officeDocument/2006/relationships/image" Target="../media/image8.png"/><Relationship Id="rId9" Type="http://schemas.openxmlformats.org/officeDocument/2006/relationships/hyperlink" Target="https://www.facebook.com/EuropeanCommission" TargetMode="External"/><Relationship Id="rId14" Type="http://schemas.openxmlformats.org/officeDocument/2006/relationships/hyperlink" Target="https://www.instagram.com/europeancommissio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hyperlink" Target="https://eur-lex.europa.eu/legal-content/EN/ALL/?uri=CELEX:02014R0651-20230701"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n-GB" sz="4800" dirty="0" err="1"/>
              <a:t>Arbeitskreis</a:t>
            </a:r>
            <a:r>
              <a:rPr lang="en-GB" sz="4800" dirty="0"/>
              <a:t> KMU</a:t>
            </a:r>
          </a:p>
        </p:txBody>
      </p:sp>
      <p:sp>
        <p:nvSpPr>
          <p:cNvPr id="7" name="Subtitle 6"/>
          <p:cNvSpPr>
            <a:spLocks noGrp="1"/>
          </p:cNvSpPr>
          <p:nvPr>
            <p:ph type="subTitle" idx="1"/>
          </p:nvPr>
        </p:nvSpPr>
        <p:spPr/>
        <p:txBody>
          <a:bodyPr/>
          <a:lstStyle/>
          <a:p>
            <a:r>
              <a:rPr lang="de-DE" b="1" i="0" dirty="0">
                <a:solidFill>
                  <a:schemeClr val="bg1"/>
                </a:solidFill>
                <a:effectLst/>
                <a:latin typeface="Effra"/>
              </a:rPr>
              <a:t>Die jüngst überarbeitete AGVO. Was ist drin für KMUs?</a:t>
            </a:r>
          </a:p>
          <a:p>
            <a:endParaRPr lang="de-DE" b="1" i="0" dirty="0">
              <a:solidFill>
                <a:schemeClr val="bg1"/>
              </a:solidFill>
              <a:effectLst/>
              <a:latin typeface="Effra"/>
            </a:endParaRPr>
          </a:p>
          <a:p>
            <a:r>
              <a:rPr lang="de-DE" b="1" i="0" dirty="0">
                <a:solidFill>
                  <a:schemeClr val="bg1"/>
                </a:solidFill>
                <a:effectLst/>
                <a:latin typeface="Effra"/>
              </a:rPr>
              <a:t> </a:t>
            </a:r>
            <a:endParaRPr lang="en-GB" dirty="0">
              <a:solidFill>
                <a:schemeClr val="bg1"/>
              </a:solidFill>
            </a:endParaRPr>
          </a:p>
        </p:txBody>
      </p:sp>
      <p:sp>
        <p:nvSpPr>
          <p:cNvPr id="8" name="Text Placeholder 7"/>
          <p:cNvSpPr>
            <a:spLocks noGrp="1"/>
          </p:cNvSpPr>
          <p:nvPr>
            <p:ph type="body" sz="quarter" idx="13"/>
          </p:nvPr>
        </p:nvSpPr>
        <p:spPr/>
        <p:txBody>
          <a:bodyPr/>
          <a:lstStyle/>
          <a:p>
            <a:r>
              <a:rPr lang="en-GB" sz="1800" dirty="0"/>
              <a:t>Bernhard v. Wendland.</a:t>
            </a:r>
            <a:br>
              <a:rPr lang="en-GB" sz="1800" dirty="0"/>
            </a:br>
            <a:r>
              <a:rPr lang="en-GB" sz="1800" dirty="0" err="1"/>
              <a:t>Europäische</a:t>
            </a:r>
            <a:r>
              <a:rPr lang="en-GB" sz="1800" dirty="0"/>
              <a:t> </a:t>
            </a:r>
            <a:r>
              <a:rPr lang="en-GB" sz="1800" dirty="0" err="1"/>
              <a:t>Kommission</a:t>
            </a:r>
            <a:r>
              <a:rPr lang="en-GB" sz="1800" dirty="0"/>
              <a:t> - </a:t>
            </a:r>
            <a:r>
              <a:rPr lang="en-GB" sz="1800" dirty="0" err="1"/>
              <a:t>Generaldirektion</a:t>
            </a:r>
            <a:r>
              <a:rPr lang="en-GB" sz="1800" dirty="0"/>
              <a:t> </a:t>
            </a:r>
            <a:r>
              <a:rPr lang="en-GB" sz="1800" dirty="0" err="1"/>
              <a:t>Wettbewerb</a:t>
            </a:r>
            <a:endParaRPr lang="en-GB" sz="1800" dirty="0"/>
          </a:p>
          <a:p>
            <a:endParaRPr lang="en-GB" dirty="0"/>
          </a:p>
        </p:txBody>
      </p:sp>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F30ABB-0DAB-622F-1B97-797DEC465462}"/>
              </a:ext>
            </a:extLst>
          </p:cNvPr>
          <p:cNvSpPr>
            <a:spLocks noGrp="1"/>
          </p:cNvSpPr>
          <p:nvPr>
            <p:ph idx="1"/>
          </p:nvPr>
        </p:nvSpPr>
        <p:spPr>
          <a:xfrm>
            <a:off x="838199" y="1417834"/>
            <a:ext cx="10905699" cy="4654193"/>
          </a:xfrm>
        </p:spPr>
        <p:txBody>
          <a:bodyPr/>
          <a:lstStyle/>
          <a:p>
            <a:pPr marL="0" marR="0" lvl="0" indent="0" algn="ctr" defTabSz="914400" rtl="0" eaLnBrk="1" fontAlgn="auto" latinLnBrk="0" hangingPunct="1">
              <a:lnSpc>
                <a:spcPct val="100000"/>
              </a:lnSpc>
              <a:spcBef>
                <a:spcPts val="0"/>
              </a:spcBef>
              <a:spcAft>
                <a:spcPts val="1800"/>
              </a:spcAft>
              <a:buClr>
                <a:srgbClr val="034EA2"/>
              </a:buClr>
              <a:buSzTx/>
              <a:buFont typeface="Arial" panose="020B0604020202020204" pitchFamily="34" charset="0"/>
              <a:buNone/>
              <a:tabLst/>
              <a:defRPr/>
            </a:pPr>
            <a:r>
              <a:rPr kumimoji="0" lang="fr-B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a:t>
            </a:r>
            <a:r>
              <a:rPr kumimoji="0" lang="fr-BE" sz="2800" b="0" i="0" u="none" strike="noStrike" kern="1200" cap="none" spc="0" normalizeH="0" baseline="0" noProof="0" dirty="0" err="1">
                <a:ln>
                  <a:noFill/>
                </a:ln>
                <a:solidFill>
                  <a:srgbClr val="4D4D4D"/>
                </a:solidFill>
                <a:effectLst/>
                <a:uLnTx/>
                <a:uFillTx/>
                <a:latin typeface="Calibri" panose="020F0502020204030204" pitchFamily="34" charset="0"/>
                <a:cs typeface="Calibri" panose="020F0502020204030204" pitchFamily="34" charset="0"/>
              </a:rPr>
              <a:t>Risikofinanzierungsbeihilfen</a:t>
            </a:r>
            <a:r>
              <a:rPr kumimoji="0" lang="fr-B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 – </a:t>
            </a:r>
            <a:r>
              <a:rPr kumimoji="0" lang="de-D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Art. 21. Forts.)</a:t>
            </a:r>
            <a:endParaRPr lang="de-DE" sz="1600" dirty="0">
              <a:latin typeface="Calibri" panose="020F0502020204030204" pitchFamily="34" charset="0"/>
              <a:cs typeface="Calibri" panose="020F0502020204030204" pitchFamily="34" charset="0"/>
            </a:endParaRPr>
          </a:p>
          <a:p>
            <a:pPr>
              <a:spcAft>
                <a:spcPts val="0"/>
              </a:spcAft>
            </a:pPr>
            <a:r>
              <a:rPr lang="de-DE" sz="2000" dirty="0">
                <a:latin typeface="Calibri" panose="020F0502020204030204" pitchFamily="34" charset="0"/>
                <a:cs typeface="Calibri" panose="020F0502020204030204" pitchFamily="34" charset="0"/>
              </a:rPr>
              <a:t>Praktikablere Bestimmung der förderfähigen Unternehmensphasen:</a:t>
            </a:r>
          </a:p>
          <a:p>
            <a:pPr marL="800100" lvl="1" indent="-342900">
              <a:lnSpc>
                <a:spcPct val="115000"/>
              </a:lnSpc>
              <a:spcBef>
                <a:spcPts val="300"/>
              </a:spcBef>
              <a:spcAft>
                <a:spcPts val="0"/>
              </a:spcAft>
              <a:buFont typeface="Times New Roman" panose="02020603050405020304" pitchFamily="18" charset="0"/>
              <a:buChar char="-"/>
              <a:tabLst>
                <a:tab pos="288290" algn="l"/>
                <a:tab pos="899795" algn="l"/>
              </a:tabLst>
            </a:pPr>
            <a:r>
              <a:rPr lang="de-DE" sz="1400" dirty="0">
                <a:effectLst/>
                <a:latin typeface="Calibri" panose="020F0502020204030204" pitchFamily="34" charset="0"/>
                <a:ea typeface="Times New Roman" panose="02020603050405020304" pitchFamily="18" charset="0"/>
                <a:cs typeface="Calibri" panose="020F0502020204030204" pitchFamily="34" charset="0"/>
              </a:rPr>
              <a:t>noch auf keinem Markt tätig gewesen.</a:t>
            </a:r>
          </a:p>
          <a:p>
            <a:pPr marL="800100" lvl="1" indent="-342900">
              <a:lnSpc>
                <a:spcPct val="115000"/>
              </a:lnSpc>
              <a:spcBef>
                <a:spcPts val="300"/>
              </a:spcBef>
              <a:spcAft>
                <a:spcPts val="0"/>
              </a:spcAft>
              <a:buFont typeface="Times New Roman" panose="02020603050405020304" pitchFamily="18" charset="0"/>
              <a:buChar char="-"/>
              <a:tabLst>
                <a:tab pos="288290" algn="l"/>
                <a:tab pos="899795" algn="l"/>
              </a:tabLst>
            </a:pPr>
            <a:r>
              <a:rPr lang="de-DE" sz="1400" dirty="0">
                <a:latin typeface="Calibri" panose="020F0502020204030204" pitchFamily="34" charset="0"/>
                <a:cs typeface="Calibri" panose="020F0502020204030204" pitchFamily="34" charset="0"/>
              </a:rPr>
              <a:t>seit ersten kommerziellen Verkauf keine </a:t>
            </a:r>
            <a:r>
              <a:rPr lang="de-DE" sz="1400" b="1" dirty="0">
                <a:latin typeface="Calibri" panose="020F0502020204030204" pitchFamily="34" charset="0"/>
                <a:cs typeface="Calibri" panose="020F0502020204030204" pitchFamily="34" charset="0"/>
              </a:rPr>
              <a:t>sieben</a:t>
            </a:r>
            <a:r>
              <a:rPr lang="de-DE" sz="1400" dirty="0">
                <a:latin typeface="Calibri" panose="020F0502020204030204" pitchFamily="34" charset="0"/>
                <a:cs typeface="Calibri" panose="020F0502020204030204" pitchFamily="34" charset="0"/>
              </a:rPr>
              <a:t> Jahre auf einem Markt tätig gewesen</a:t>
            </a:r>
          </a:p>
          <a:p>
            <a:pPr marL="800100" lvl="1" indent="-342900">
              <a:lnSpc>
                <a:spcPct val="115000"/>
              </a:lnSpc>
              <a:spcBef>
                <a:spcPts val="300"/>
              </a:spcBef>
              <a:spcAft>
                <a:spcPts val="0"/>
              </a:spcAft>
              <a:buFont typeface="Times New Roman" panose="02020603050405020304" pitchFamily="18" charset="0"/>
              <a:buChar char="-"/>
              <a:tabLst>
                <a:tab pos="288290" algn="l"/>
                <a:tab pos="899795" algn="l"/>
              </a:tabLst>
            </a:pPr>
            <a:r>
              <a:rPr lang="de-DE" sz="1400" dirty="0">
                <a:effectLst/>
                <a:latin typeface="Calibri" panose="020F0502020204030204" pitchFamily="34" charset="0"/>
                <a:ea typeface="Times New Roman" panose="02020603050405020304" pitchFamily="18" charset="0"/>
                <a:cs typeface="Calibri" panose="020F0502020204030204" pitchFamily="34" charset="0"/>
              </a:rPr>
              <a:t>seit Eintragung ins Handelsregister keine </a:t>
            </a:r>
            <a:r>
              <a:rPr lang="de-DE" sz="1400" b="1" dirty="0">
                <a:effectLst/>
                <a:latin typeface="Calibri" panose="020F0502020204030204" pitchFamily="34" charset="0"/>
                <a:ea typeface="Times New Roman" panose="02020603050405020304" pitchFamily="18" charset="0"/>
                <a:cs typeface="Calibri" panose="020F0502020204030204" pitchFamily="34" charset="0"/>
              </a:rPr>
              <a:t>zehn</a:t>
            </a:r>
            <a:r>
              <a:rPr lang="de-DE" sz="1400" dirty="0">
                <a:effectLst/>
                <a:latin typeface="Calibri" panose="020F0502020204030204" pitchFamily="34" charset="0"/>
                <a:ea typeface="Times New Roman" panose="02020603050405020304" pitchFamily="18" charset="0"/>
                <a:cs typeface="Calibri" panose="020F0502020204030204" pitchFamily="34" charset="0"/>
              </a:rPr>
              <a:t> Jahre auf einem Markt tätig gewesen</a:t>
            </a:r>
          </a:p>
          <a:p>
            <a:pPr marL="800100" lvl="1" indent="-342900">
              <a:lnSpc>
                <a:spcPct val="115000"/>
              </a:lnSpc>
              <a:spcBef>
                <a:spcPts val="300"/>
              </a:spcBef>
              <a:spcAft>
                <a:spcPts val="0"/>
              </a:spcAft>
              <a:buFont typeface="Times New Roman" panose="02020603050405020304" pitchFamily="18" charset="0"/>
              <a:buChar char="-"/>
              <a:tabLst>
                <a:tab pos="288290" algn="l"/>
                <a:tab pos="899795" algn="l"/>
              </a:tabLst>
            </a:pPr>
            <a:r>
              <a:rPr lang="de-DE" sz="1400" dirty="0">
                <a:latin typeface="Calibri" panose="020F0502020204030204" pitchFamily="34" charset="0"/>
                <a:cs typeface="Calibri" panose="020F0502020204030204" pitchFamily="34" charset="0"/>
              </a:rPr>
              <a:t>Wenn keine HR-Pflicht und erster kommerzielle Verkauf nicht infrage kommt es gilt früherer der beiden folgenden Zeitpunkte: entweder Aufnahme der Geschäftstätigkeit oder Zeitpunkt der Steuerpflichtigkeit für die Geschäftstätigkeit </a:t>
            </a:r>
          </a:p>
          <a:p>
            <a:pPr>
              <a:lnSpc>
                <a:spcPct val="115000"/>
              </a:lnSpc>
              <a:spcBef>
                <a:spcPts val="300"/>
              </a:spcBef>
              <a:spcAft>
                <a:spcPts val="0"/>
              </a:spcAft>
              <a:tabLst>
                <a:tab pos="288290" algn="l"/>
                <a:tab pos="899795" algn="l"/>
              </a:tabLst>
            </a:pPr>
            <a:r>
              <a:rPr lang="de-DE" sz="2000" dirty="0">
                <a:latin typeface="Calibri" panose="020F0502020204030204" pitchFamily="34" charset="0"/>
                <a:cs typeface="Calibri" panose="020F0502020204030204" pitchFamily="34" charset="0"/>
              </a:rPr>
              <a:t>Neue Alternative „HR-Eintragung“ =  Wesentliche Vereinfachung! Zeitpunkt der HR-Eintragung oft einfacher zu bestimmen als Zeitpunkt des ersten kommerziellen Verkaufs. Bestimmung des betroffenen geographischen Markts/Produktmarkts oft schwierig – v. a. bei neuartigen Produkten</a:t>
            </a:r>
          </a:p>
          <a:p>
            <a:pPr>
              <a:lnSpc>
                <a:spcPct val="115000"/>
              </a:lnSpc>
              <a:spcBef>
                <a:spcPts val="300"/>
              </a:spcBef>
              <a:spcAft>
                <a:spcPts val="0"/>
              </a:spcAft>
              <a:tabLst>
                <a:tab pos="288290" algn="l"/>
                <a:tab pos="899795" algn="l"/>
              </a:tabLst>
            </a:pPr>
            <a:r>
              <a:rPr lang="de-DE" sz="2000" dirty="0">
                <a:latin typeface="Calibri" panose="020F0502020204030204" pitchFamily="34" charset="0"/>
                <a:cs typeface="Calibri" panose="020F0502020204030204" pitchFamily="34" charset="0"/>
              </a:rPr>
              <a:t>Nach HR-Eintragung kann noch Zeit vergehen kann, bis ein Produkt/eine Dienstleistung auf dem Markt angeboten werden kann – dann also </a:t>
            </a:r>
            <a:r>
              <a:rPr lang="de-DE" sz="2000" b="1" dirty="0">
                <a:latin typeface="Calibri" panose="020F0502020204030204" pitchFamily="34" charset="0"/>
                <a:cs typeface="Calibri" panose="020F0502020204030204" pitchFamily="34" charset="0"/>
              </a:rPr>
              <a:t>zehn</a:t>
            </a:r>
            <a:r>
              <a:rPr lang="de-DE" sz="2000" dirty="0">
                <a:latin typeface="Calibri" panose="020F0502020204030204" pitchFamily="34" charset="0"/>
                <a:cs typeface="Calibri" panose="020F0502020204030204" pitchFamily="34" charset="0"/>
              </a:rPr>
              <a:t> statt sieben Jahre. </a:t>
            </a:r>
          </a:p>
          <a:p>
            <a:pPr>
              <a:lnSpc>
                <a:spcPct val="115000"/>
              </a:lnSpc>
              <a:spcBef>
                <a:spcPts val="300"/>
              </a:spcBef>
              <a:spcAft>
                <a:spcPts val="0"/>
              </a:spcAft>
              <a:tabLst>
                <a:tab pos="288290" algn="l"/>
                <a:tab pos="899795" algn="l"/>
              </a:tabLst>
            </a:pPr>
            <a:r>
              <a:rPr lang="de-DE" sz="2000" dirty="0" err="1">
                <a:latin typeface="Calibri" panose="020F0502020204030204" pitchFamily="34" charset="0"/>
                <a:cs typeface="Calibri" panose="020F0502020204030204" pitchFamily="34" charset="0"/>
              </a:rPr>
              <a:t>zB</a:t>
            </a:r>
            <a:r>
              <a:rPr lang="de-DE" sz="2000" dirty="0">
                <a:latin typeface="Calibri" panose="020F0502020204030204" pitchFamily="34" charset="0"/>
                <a:cs typeface="Calibri" panose="020F0502020204030204" pitchFamily="34" charset="0"/>
              </a:rPr>
              <a:t> Dauer einer Produktentwicklung</a:t>
            </a:r>
          </a:p>
        </p:txBody>
      </p:sp>
      <p:sp>
        <p:nvSpPr>
          <p:cNvPr id="3" name="Title 2">
            <a:extLst>
              <a:ext uri="{FF2B5EF4-FFF2-40B4-BE49-F238E27FC236}">
                <a16:creationId xmlns:a16="http://schemas.microsoft.com/office/drawing/2014/main" id="{7A9171D4-4B36-21F7-9DDF-DEB9126A41CE}"/>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3472461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F30ABB-0DAB-622F-1B97-797DEC465462}"/>
              </a:ext>
            </a:extLst>
          </p:cNvPr>
          <p:cNvSpPr>
            <a:spLocks noGrp="1"/>
          </p:cNvSpPr>
          <p:nvPr>
            <p:ph idx="1"/>
          </p:nvPr>
        </p:nvSpPr>
        <p:spPr>
          <a:xfrm>
            <a:off x="838199" y="1417834"/>
            <a:ext cx="10905699" cy="4654193"/>
          </a:xfrm>
        </p:spPr>
        <p:txBody>
          <a:bodyPr/>
          <a:lstStyle/>
          <a:p>
            <a:pPr marL="0" marR="0" lvl="0" indent="0" algn="ctr" defTabSz="914400" rtl="0" eaLnBrk="1" fontAlgn="auto" latinLnBrk="0" hangingPunct="1">
              <a:lnSpc>
                <a:spcPct val="100000"/>
              </a:lnSpc>
              <a:spcBef>
                <a:spcPts val="0"/>
              </a:spcBef>
              <a:spcAft>
                <a:spcPts val="1800"/>
              </a:spcAft>
              <a:buClr>
                <a:srgbClr val="034EA2"/>
              </a:buClr>
              <a:buSzTx/>
              <a:buFont typeface="Arial" panose="020B0604020202020204" pitchFamily="34" charset="0"/>
              <a:buNone/>
              <a:tabLst/>
              <a:defRPr/>
            </a:pPr>
            <a:r>
              <a:rPr kumimoji="0" lang="fr-B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a:t>
            </a:r>
            <a:r>
              <a:rPr kumimoji="0" lang="fr-BE" sz="2800" b="0" i="0" u="none" strike="noStrike" kern="1200" cap="none" spc="0" normalizeH="0" baseline="0" noProof="0" dirty="0" err="1">
                <a:ln>
                  <a:noFill/>
                </a:ln>
                <a:solidFill>
                  <a:srgbClr val="4D4D4D"/>
                </a:solidFill>
                <a:effectLst/>
                <a:uLnTx/>
                <a:uFillTx/>
                <a:latin typeface="Calibri" panose="020F0502020204030204" pitchFamily="34" charset="0"/>
                <a:cs typeface="Calibri" panose="020F0502020204030204" pitchFamily="34" charset="0"/>
              </a:rPr>
              <a:t>Risikofinanzierungsbeihilfen</a:t>
            </a:r>
            <a:r>
              <a:rPr kumimoji="0" lang="fr-B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 – </a:t>
            </a:r>
            <a:r>
              <a:rPr kumimoji="0" lang="de-DE" sz="2800" b="0" i="0" u="none" strike="noStrike" kern="1200" cap="none" spc="0" normalizeH="0" baseline="0" noProof="0" dirty="0">
                <a:ln>
                  <a:noFill/>
                </a:ln>
                <a:solidFill>
                  <a:srgbClr val="4D4D4D"/>
                </a:solidFill>
                <a:effectLst/>
                <a:uLnTx/>
                <a:uFillTx/>
                <a:latin typeface="Calibri" panose="020F0502020204030204" pitchFamily="34" charset="0"/>
                <a:cs typeface="Calibri" panose="020F0502020204030204" pitchFamily="34" charset="0"/>
              </a:rPr>
              <a:t>Art. 21. Forts.)</a:t>
            </a:r>
          </a:p>
          <a:p>
            <a:pPr>
              <a:lnSpc>
                <a:spcPct val="115000"/>
              </a:lnSpc>
              <a:spcBef>
                <a:spcPts val="300"/>
              </a:spcBef>
              <a:spcAft>
                <a:spcPts val="600"/>
              </a:spcAft>
              <a:tabLst>
                <a:tab pos="288290" algn="l"/>
                <a:tab pos="899795" algn="l"/>
              </a:tabLst>
            </a:pPr>
            <a:r>
              <a:rPr lang="de-DE" sz="1600" dirty="0">
                <a:latin typeface="Calibri" panose="020F0502020204030204" pitchFamily="34" charset="0"/>
                <a:cs typeface="Calibri" panose="020F0502020204030204" pitchFamily="34" charset="0"/>
              </a:rPr>
              <a:t>Förderfähig sind auch börsennotierte KMU, die eine auf ihre Leistungsfähigkeit bezogene sehr große Erstinvestition benötigen </a:t>
            </a:r>
          </a:p>
          <a:p>
            <a:pPr>
              <a:lnSpc>
                <a:spcPct val="115000"/>
              </a:lnSpc>
              <a:spcBef>
                <a:spcPts val="300"/>
              </a:spcBef>
              <a:spcAft>
                <a:spcPts val="600"/>
              </a:spcAft>
              <a:tabLst>
                <a:tab pos="288290" algn="l"/>
                <a:tab pos="899795" algn="l"/>
              </a:tabLst>
            </a:pPr>
            <a:r>
              <a:rPr lang="de-DE" sz="1600" dirty="0">
                <a:latin typeface="Calibri" panose="020F0502020204030204" pitchFamily="34" charset="0"/>
                <a:cs typeface="Calibri" panose="020F0502020204030204" pitchFamily="34" charset="0"/>
              </a:rPr>
              <a:t>Grundsätzlich: Investition &gt; 50 % des durchschnittlichen Jahresumsatzes der vorangegangenen fünf Jahre</a:t>
            </a:r>
          </a:p>
          <a:p>
            <a:pPr>
              <a:lnSpc>
                <a:spcPct val="115000"/>
              </a:lnSpc>
              <a:spcBef>
                <a:spcPts val="300"/>
              </a:spcBef>
              <a:spcAft>
                <a:spcPts val="0"/>
              </a:spcAft>
              <a:tabLst>
                <a:tab pos="288290" algn="l"/>
                <a:tab pos="899795" algn="l"/>
              </a:tabLst>
            </a:pPr>
            <a:r>
              <a:rPr lang="de-DE" sz="1600" dirty="0">
                <a:latin typeface="Calibri" panose="020F0502020204030204" pitchFamily="34" charset="0"/>
                <a:cs typeface="Calibri" panose="020F0502020204030204" pitchFamily="34" charset="0"/>
              </a:rPr>
              <a:t>Neu: Schwellenwert bestimmter privilegierter Erstinvestitionen auf 30 % begrenzt:</a:t>
            </a:r>
          </a:p>
          <a:p>
            <a:pPr lvl="1">
              <a:lnSpc>
                <a:spcPct val="115000"/>
              </a:lnSpc>
              <a:spcBef>
                <a:spcPts val="300"/>
              </a:spcBef>
              <a:spcAft>
                <a:spcPts val="0"/>
              </a:spcAft>
              <a:tabLst>
                <a:tab pos="288290" algn="l"/>
                <a:tab pos="899795" algn="l"/>
              </a:tabLst>
            </a:pPr>
            <a:r>
              <a:rPr lang="de-DE" sz="1400" dirty="0">
                <a:latin typeface="Calibri" panose="020F0502020204030204" pitchFamily="34" charset="0"/>
                <a:cs typeface="Calibri" panose="020F0502020204030204" pitchFamily="34" charset="0"/>
              </a:rPr>
              <a:t>Investitionen, die die Umweltbilanz der Tätigkeit gemäß Art. 36 Abs. 2 AGVO (Verbesserung des Umweltschutzes über die geltenden Unionsnormen hinaus oder ohne bestehende Verpflichtung durch Unionsnormen) erheblich verbessern;</a:t>
            </a:r>
          </a:p>
          <a:p>
            <a:pPr lvl="1">
              <a:lnSpc>
                <a:spcPct val="115000"/>
              </a:lnSpc>
              <a:spcBef>
                <a:spcPts val="300"/>
              </a:spcBef>
              <a:spcAft>
                <a:spcPts val="0"/>
              </a:spcAft>
              <a:tabLst>
                <a:tab pos="288290" algn="l"/>
                <a:tab pos="899795" algn="l"/>
              </a:tabLst>
            </a:pPr>
            <a:r>
              <a:rPr lang="de-DE" sz="1400" dirty="0">
                <a:latin typeface="Calibri" panose="020F0502020204030204" pitchFamily="34" charset="0"/>
                <a:cs typeface="Calibri" panose="020F0502020204030204" pitchFamily="34" charset="0"/>
              </a:rPr>
              <a:t>andere ökologisch nachhaltige Investitionen im Sinne des Art. 2 Abs. 1 der EU-Taxonomie VO (EU) 2020/852</a:t>
            </a:r>
          </a:p>
          <a:p>
            <a:pPr lvl="1">
              <a:lnSpc>
                <a:spcPct val="115000"/>
              </a:lnSpc>
              <a:spcBef>
                <a:spcPts val="300"/>
              </a:spcBef>
              <a:spcAft>
                <a:spcPts val="0"/>
              </a:spcAft>
              <a:tabLst>
                <a:tab pos="288290" algn="l"/>
                <a:tab pos="899795" algn="l"/>
              </a:tabLst>
            </a:pPr>
            <a:r>
              <a:rPr lang="de-DE" sz="1400" dirty="0">
                <a:latin typeface="Calibri" panose="020F0502020204030204" pitchFamily="34" charset="0"/>
                <a:cs typeface="Calibri" panose="020F0502020204030204" pitchFamily="34" charset="0"/>
              </a:rPr>
              <a:t>Steigerung der Kapazitäten für Gewinnung, Trennung, Raffination, Verarbeitung oder Recycling eines kritischen Rohstoffs abzielen -  Anhang IV AGVO. Privilegierung kritischer Rohstoffe geht zurück auf den Industrieplan zum Grünen Deal für das klimaneutrale Zeitalter, vom 1.2.2023, in dem die Kommission ankündigte, einen Rechtsakt zu kritischen Rohstoffen vorzuschlagen, da die Herstellung von klimafreundlichen Technologien in der EU nur möglich sei, wenn der Zugang zu relevanten kritischen Rohstoffen gewährleistet ist.  Der Anhang zum entsprechenden Vorschlag der Kommission zählt kritische Rohstoffe auf  und der mit der Überarbeitung 2023 zur AGVO hinzugefügte Anhang IV enthält genau dieselbe Liste.</a:t>
            </a:r>
            <a:endParaRPr lang="en-IE" sz="1400" dirty="0">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7A9171D4-4B36-21F7-9DDF-DEB9126A41CE}"/>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141076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F30ABB-0DAB-622F-1B97-797DEC465462}"/>
              </a:ext>
            </a:extLst>
          </p:cNvPr>
          <p:cNvSpPr>
            <a:spLocks noGrp="1"/>
          </p:cNvSpPr>
          <p:nvPr>
            <p:ph idx="1"/>
          </p:nvPr>
        </p:nvSpPr>
        <p:spPr>
          <a:xfrm>
            <a:off x="838199" y="1417834"/>
            <a:ext cx="10905699" cy="4868666"/>
          </a:xfrm>
        </p:spPr>
        <p:txBody>
          <a:bodyPr/>
          <a:lstStyle/>
          <a:p>
            <a:pPr marL="0" marR="0" lvl="0" indent="0" algn="ctr" defTabSz="914400" rtl="0" eaLnBrk="1" fontAlgn="auto" latinLnBrk="0" hangingPunct="1">
              <a:lnSpc>
                <a:spcPct val="100000"/>
              </a:lnSpc>
              <a:spcBef>
                <a:spcPts val="0"/>
              </a:spcBef>
              <a:spcAft>
                <a:spcPts val="1800"/>
              </a:spcAft>
              <a:buClr>
                <a:srgbClr val="034EA2"/>
              </a:buClr>
              <a:buSzTx/>
              <a:buFont typeface="Arial" panose="020B0604020202020204" pitchFamily="34" charset="0"/>
              <a:buNone/>
              <a:tabLst/>
              <a:defRPr/>
            </a:pPr>
            <a:r>
              <a:rPr kumimoji="0" lang="fr-BE" sz="1800" b="0" i="0" u="none" strike="noStrike" kern="1200" cap="none" spc="0" normalizeH="0" baseline="0" noProof="0" dirty="0">
                <a:ln>
                  <a:noFill/>
                </a:ln>
                <a:solidFill>
                  <a:srgbClr val="4D4D4D"/>
                </a:solidFill>
                <a:effectLst/>
                <a:uLnTx/>
                <a:uFillTx/>
                <a:latin typeface="Calibri" panose="020F0502020204030204" pitchFamily="34" charset="0"/>
                <a:ea typeface="+mn-ea"/>
                <a:cs typeface="Calibri" panose="020F0502020204030204" pitchFamily="34" charset="0"/>
              </a:rPr>
              <a:t>(</a:t>
            </a:r>
            <a:r>
              <a:rPr kumimoji="0" lang="fr-BE" sz="1800" b="0" i="0" u="none" strike="noStrike" kern="1200" cap="none" spc="0" normalizeH="0" baseline="0" noProof="0" dirty="0" err="1">
                <a:ln>
                  <a:noFill/>
                </a:ln>
                <a:solidFill>
                  <a:srgbClr val="4D4D4D"/>
                </a:solidFill>
                <a:effectLst/>
                <a:uLnTx/>
                <a:uFillTx/>
                <a:latin typeface="Calibri" panose="020F0502020204030204" pitchFamily="34" charset="0"/>
                <a:ea typeface="+mn-ea"/>
                <a:cs typeface="Calibri" panose="020F0502020204030204" pitchFamily="34" charset="0"/>
              </a:rPr>
              <a:t>Risikofinanzierungsbeihilfen</a:t>
            </a:r>
            <a:r>
              <a:rPr kumimoji="0" lang="fr-BE" sz="1800" b="0" i="0" u="none" strike="noStrike" kern="1200" cap="none" spc="0" normalizeH="0" baseline="0" noProof="0" dirty="0">
                <a:ln>
                  <a:noFill/>
                </a:ln>
                <a:solidFill>
                  <a:srgbClr val="4D4D4D"/>
                </a:solidFill>
                <a:effectLst/>
                <a:uLnTx/>
                <a:uFillTx/>
                <a:latin typeface="Calibri" panose="020F0502020204030204" pitchFamily="34" charset="0"/>
                <a:ea typeface="+mn-ea"/>
                <a:cs typeface="Calibri" panose="020F0502020204030204" pitchFamily="34" charset="0"/>
              </a:rPr>
              <a:t> – </a:t>
            </a:r>
            <a:r>
              <a:rPr kumimoji="0" lang="de-DE" sz="1800" b="0" i="0" u="none" strike="noStrike" kern="1200" cap="none" spc="0" normalizeH="0" baseline="0" noProof="0" dirty="0">
                <a:ln>
                  <a:noFill/>
                </a:ln>
                <a:solidFill>
                  <a:srgbClr val="4D4D4D"/>
                </a:solidFill>
                <a:effectLst/>
                <a:uLnTx/>
                <a:uFillTx/>
                <a:latin typeface="Calibri" panose="020F0502020204030204" pitchFamily="34" charset="0"/>
                <a:ea typeface="+mn-ea"/>
                <a:cs typeface="Calibri" panose="020F0502020204030204" pitchFamily="34" charset="0"/>
              </a:rPr>
              <a:t>Art. 21. Forts.)</a:t>
            </a:r>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300"/>
              </a:spcBef>
              <a:spcAft>
                <a:spcPts val="600"/>
              </a:spcAft>
              <a:tabLst>
                <a:tab pos="288290" algn="l"/>
                <a:tab pos="899795" algn="l"/>
              </a:tabLst>
            </a:pPr>
            <a:r>
              <a:rPr lang="de-DE" sz="1600" dirty="0">
                <a:effectLst/>
                <a:latin typeface="Calibri" panose="020F0502020204030204" pitchFamily="34" charset="0"/>
                <a:ea typeface="Times New Roman" panose="02020603050405020304" pitchFamily="18" charset="0"/>
                <a:cs typeface="Times New Roman" panose="02020603050405020304" pitchFamily="18" charset="0"/>
              </a:rPr>
              <a:t>Neu: flexiblere Mindestsätze für die von unabhängigen privaten Investoren bereit zu stellenden Mittel</a:t>
            </a:r>
          </a:p>
          <a:p>
            <a:pPr>
              <a:lnSpc>
                <a:spcPct val="115000"/>
              </a:lnSpc>
              <a:spcAft>
                <a:spcPts val="0"/>
              </a:spcAft>
            </a:pPr>
            <a:r>
              <a:rPr lang="de-DE" sz="1600" dirty="0">
                <a:effectLst/>
                <a:latin typeface="Calibri" panose="020F0502020204030204" pitchFamily="34" charset="0"/>
                <a:ea typeface="Times New Roman" panose="02020603050405020304" pitchFamily="18" charset="0"/>
                <a:cs typeface="Times New Roman" panose="02020603050405020304" pitchFamily="18" charset="0"/>
              </a:rPr>
              <a:t>Mindestsätze können nun regional modifiziert werden </a:t>
            </a:r>
          </a:p>
          <a:p>
            <a:pPr lvl="1">
              <a:lnSpc>
                <a:spcPct val="115000"/>
              </a:lnSpc>
              <a:spcBef>
                <a:spcPts val="0"/>
              </a:spcBef>
              <a:spcAft>
                <a:spcPts val="0"/>
              </a:spcAft>
            </a:pPr>
            <a:r>
              <a:rPr lang="de-DE" sz="1400" dirty="0">
                <a:latin typeface="Calibri" panose="020F0502020204030204" pitchFamily="34" charset="0"/>
                <a:ea typeface="Times New Roman" panose="02020603050405020304" pitchFamily="18" charset="0"/>
                <a:cs typeface="Times New Roman" panose="02020603050405020304" pitchFamily="18" charset="0"/>
              </a:rPr>
              <a:t>Grund: </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Zugang zu KMU-Finanzierung regional unterschiedlich schwierig – nicht so sehr Bankfinanzierung als andere Finanzierungen betreffend </a:t>
            </a:r>
          </a:p>
          <a:p>
            <a:pPr lvl="1">
              <a:lnSpc>
                <a:spcPct val="115000"/>
              </a:lnSpc>
              <a:spcBef>
                <a:spcPts val="0"/>
              </a:spcBef>
              <a:spcAft>
                <a:spcPts val="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Besonders ausgeprägte regionale Disparitäten in der Verfügbarkeit von Wagniskapital für wachstumsstarke KMU (</a:t>
            </a:r>
            <a:r>
              <a:rPr lang="de-DE" sz="1400" i="1" dirty="0">
                <a:effectLst/>
                <a:latin typeface="Calibri" panose="020F0502020204030204" pitchFamily="34" charset="0"/>
                <a:ea typeface="Times New Roman" panose="02020603050405020304" pitchFamily="18" charset="0"/>
                <a:cs typeface="Times New Roman" panose="02020603050405020304" pitchFamily="18" charset="0"/>
              </a:rPr>
              <a:t>Unicorns</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in Europa.</a:t>
            </a:r>
          </a:p>
          <a:p>
            <a:pPr lvl="1">
              <a:lnSpc>
                <a:spcPct val="115000"/>
              </a:lnSpc>
              <a:spcBef>
                <a:spcPts val="0"/>
              </a:spcBef>
              <a:spcAft>
                <a:spcPts val="6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Grundsatz wie bisher: Mindestens 10 % wenn Unternehmen noch auf keinem Markt tätig gewesen ; mindestens 40 % wenn Unternehmen, seit HR-Eintragung keine zehn Jahre auf oder seit erstem kommerziellen Verkauf keine sieben Jahre auf einem Markt tätig gewesen; mindestens 60 % für Erstinvestitionen mit Blick auf eine neue Wirtschaftstätigkeit und für Anschlussinvestitionen</a:t>
            </a:r>
            <a:endParaRPr lang="en-I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de-DE" sz="1600" dirty="0">
                <a:effectLst/>
                <a:latin typeface="Calibri" panose="020F0502020204030204" pitchFamily="34" charset="0"/>
                <a:ea typeface="Times New Roman" panose="02020603050405020304" pitchFamily="18" charset="0"/>
                <a:cs typeface="Times New Roman" panose="02020603050405020304" pitchFamily="18" charset="0"/>
              </a:rPr>
              <a:t>Absenkung der Mindestsätze nun unter bestimmten Voraussetzungen möglich – mit Ausnahme des 10 %-Mindestsatzes: </a:t>
            </a:r>
          </a:p>
          <a:p>
            <a:pPr lvl="1">
              <a:lnSpc>
                <a:spcPct val="115000"/>
              </a:lnSpc>
              <a:spcBef>
                <a:spcPts val="0"/>
              </a:spcBef>
              <a:spcAft>
                <a:spcPts val="6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auf 20 % für Unternehmen ‚keine zehn Jahre‘ oder ‚keine sieben Jahre auf einem Markt, oder auf 30 % für Erstinvestitionen, wenn: Investition entweder in ‚Art. 107 Abs. 3 lit. a Fördergebieten‘ </a:t>
            </a:r>
            <a:r>
              <a:rPr lang="de-DE" sz="1400" dirty="0">
                <a:latin typeface="Calibri" panose="020F0502020204030204" pitchFamily="34" charset="0"/>
                <a:ea typeface="Times New Roman" panose="02020603050405020304" pitchFamily="18" charset="0"/>
                <a:cs typeface="Times New Roman" panose="02020603050405020304" pitchFamily="18" charset="0"/>
              </a:rPr>
              <a:t> o</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der die Investition erhält Unterstützung aus Aufbau- und </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Resilienzplans</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des jeweiligen Mitgliedstaats, aus dem Europäischen Verteidigungsfonds, aus dem Weltraumprogramm der Union oder aus Unionsfonds mit geteilter Mittelverwaltung.</a:t>
            </a:r>
            <a:endParaRPr lang="en-I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de-DE" sz="1600" dirty="0">
                <a:effectLst/>
                <a:latin typeface="Calibri" panose="020F0502020204030204" pitchFamily="34" charset="0"/>
                <a:ea typeface="Times New Roman" panose="02020603050405020304" pitchFamily="18" charset="0"/>
                <a:cs typeface="Times New Roman" panose="02020603050405020304" pitchFamily="18" charset="0"/>
              </a:rPr>
              <a:t>! Nicht in die Mindestsätze einzubeziehen sind allerdings  Finanzierungen, von unabhängigen privaten Investoren, die selbst Risikofinanzierungsbeihilfen in Form von Steueranreizen – Art. 21a –</a:t>
            </a:r>
            <a:r>
              <a:rPr lang="de-DE" sz="1600" dirty="0">
                <a:latin typeface="Calibri" panose="020F0502020204030204" pitchFamily="34" charset="0"/>
                <a:ea typeface="Times New Roman" panose="02020603050405020304" pitchFamily="18" charset="0"/>
                <a:cs typeface="Times New Roman" panose="02020603050405020304" pitchFamily="18" charset="0"/>
              </a:rPr>
              <a:t> </a:t>
            </a:r>
            <a:r>
              <a:rPr lang="de-DE" sz="1600" dirty="0">
                <a:effectLst/>
                <a:latin typeface="Calibri" panose="020F0502020204030204" pitchFamily="34" charset="0"/>
                <a:ea typeface="Times New Roman" panose="02020603050405020304" pitchFamily="18" charset="0"/>
                <a:cs typeface="Times New Roman" panose="02020603050405020304" pitchFamily="18" charset="0"/>
              </a:rPr>
              <a:t>erhalten haben!</a:t>
            </a:r>
            <a:endParaRPr lang="en-IE"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endParaRPr lang="en-IE" sz="1400" dirty="0"/>
          </a:p>
          <a:p>
            <a:pPr>
              <a:lnSpc>
                <a:spcPct val="115000"/>
              </a:lnSpc>
              <a:spcAft>
                <a:spcPts val="1000"/>
              </a:spcAft>
            </a:pPr>
            <a:endParaRPr lang="en-IE" sz="1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300"/>
              </a:spcBef>
              <a:spcAft>
                <a:spcPts val="1000"/>
              </a:spcAft>
              <a:tabLst>
                <a:tab pos="288290" algn="l"/>
                <a:tab pos="899795" algn="l"/>
              </a:tabLst>
            </a:pPr>
            <a:endParaRPr lang="en-IE" sz="1200" dirty="0">
              <a:latin typeface="Arial" panose="020B060402020202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7A9171D4-4B36-21F7-9DDF-DEB9126A41CE}"/>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3942095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7F9718-DBB2-424B-94CB-453BA00C89AA}"/>
              </a:ext>
            </a:extLst>
          </p:cNvPr>
          <p:cNvSpPr>
            <a:spLocks noGrp="1"/>
          </p:cNvSpPr>
          <p:nvPr>
            <p:ph idx="1"/>
          </p:nvPr>
        </p:nvSpPr>
        <p:spPr>
          <a:xfrm>
            <a:off x="970722" y="1692059"/>
            <a:ext cx="10905699" cy="4153935"/>
          </a:xfrm>
        </p:spPr>
        <p:txBody>
          <a:bodyPr/>
          <a:lstStyle/>
          <a:p>
            <a:pPr marL="0" indent="0" algn="ctr">
              <a:spcAft>
                <a:spcPts val="1200"/>
              </a:spcAft>
              <a:buNone/>
            </a:pPr>
            <a:r>
              <a:rPr lang="en-IE" sz="2800" dirty="0" err="1">
                <a:latin typeface="Calibri" panose="020F0502020204030204" pitchFamily="34" charset="0"/>
                <a:cs typeface="Calibri" panose="020F0502020204030204" pitchFamily="34" charset="0"/>
              </a:rPr>
              <a:t>Beihilfen</a:t>
            </a:r>
            <a:r>
              <a:rPr lang="en-IE" sz="2800" dirty="0">
                <a:latin typeface="Calibri" panose="020F0502020204030204" pitchFamily="34" charset="0"/>
                <a:cs typeface="Calibri" panose="020F0502020204030204" pitchFamily="34" charset="0"/>
              </a:rPr>
              <a:t> für </a:t>
            </a:r>
            <a:r>
              <a:rPr lang="en-IE" sz="2800" dirty="0" err="1">
                <a:latin typeface="Calibri" panose="020F0502020204030204" pitchFamily="34" charset="0"/>
                <a:cs typeface="Calibri" panose="020F0502020204030204" pitchFamily="34" charset="0"/>
              </a:rPr>
              <a:t>Unternehmensneugründungen</a:t>
            </a:r>
            <a:r>
              <a:rPr lang="en-IE" sz="2800" dirty="0">
                <a:latin typeface="Calibri" panose="020F0502020204030204" pitchFamily="34" charset="0"/>
                <a:cs typeface="Calibri" panose="020F0502020204030204" pitchFamily="34" charset="0"/>
              </a:rPr>
              <a:t> (</a:t>
            </a:r>
            <a:r>
              <a:rPr lang="de-DE" sz="2800" dirty="0">
                <a:latin typeface="Calibri" panose="020F0502020204030204" pitchFamily="34" charset="0"/>
                <a:cs typeface="Calibri" panose="020F0502020204030204" pitchFamily="34" charset="0"/>
              </a:rPr>
              <a:t>Art. 22)</a:t>
            </a:r>
            <a:endParaRPr lang="en-IE" sz="2800" dirty="0">
              <a:latin typeface="Calibri" panose="020F0502020204030204" pitchFamily="34" charset="0"/>
              <a:cs typeface="Calibri" panose="020F0502020204030204" pitchFamily="34" charset="0"/>
            </a:endParaRPr>
          </a:p>
          <a:p>
            <a:pPr>
              <a:spcAft>
                <a:spcPts val="600"/>
              </a:spcAft>
            </a:pPr>
            <a:r>
              <a:rPr lang="de-DE" dirty="0">
                <a:latin typeface="Calibri" panose="020F0502020204030204" pitchFamily="34" charset="0"/>
                <a:cs typeface="Calibri" panose="020F0502020204030204" pitchFamily="34" charset="0"/>
              </a:rPr>
              <a:t>Art. 22 regelt eine Vielzahl von Beihilfeinstrumenten für neugegründete </a:t>
            </a:r>
            <a:r>
              <a:rPr lang="de-DE" b="1" dirty="0">
                <a:latin typeface="Calibri" panose="020F0502020204030204" pitchFamily="34" charset="0"/>
                <a:cs typeface="Calibri" panose="020F0502020204030204" pitchFamily="34" charset="0"/>
              </a:rPr>
              <a:t>kleine</a:t>
            </a:r>
            <a:r>
              <a:rPr lang="de-DE" dirty="0">
                <a:latin typeface="Calibri" panose="020F0502020204030204" pitchFamily="34" charset="0"/>
                <a:cs typeface="Calibri" panose="020F0502020204030204" pitchFamily="34" charset="0"/>
              </a:rPr>
              <a:t> Unternehmen</a:t>
            </a:r>
          </a:p>
          <a:p>
            <a:pPr>
              <a:spcAft>
                <a:spcPts val="600"/>
              </a:spcAft>
            </a:pPr>
            <a:r>
              <a:rPr lang="de-DE" dirty="0">
                <a:latin typeface="Calibri" panose="020F0502020204030204" pitchFamily="34" charset="0"/>
                <a:cs typeface="Calibri" panose="020F0502020204030204" pitchFamily="34" charset="0"/>
              </a:rPr>
              <a:t>Überarbeitung der AGVO 2023: </a:t>
            </a:r>
          </a:p>
          <a:p>
            <a:pPr lvl="1">
              <a:spcAft>
                <a:spcPts val="600"/>
              </a:spcAft>
            </a:pPr>
            <a:r>
              <a:rPr lang="de-DE" dirty="0">
                <a:latin typeface="Calibri" panose="020F0502020204030204" pitchFamily="34" charset="0"/>
                <a:cs typeface="Calibri" panose="020F0502020204030204" pitchFamily="34" charset="0"/>
              </a:rPr>
              <a:t>Definition der beihilfefähigen Neugründungen flexibler und ausführlicher gefasst</a:t>
            </a:r>
          </a:p>
          <a:p>
            <a:pPr lvl="1">
              <a:spcAft>
                <a:spcPts val="600"/>
              </a:spcAft>
            </a:pPr>
            <a:r>
              <a:rPr lang="de-DE" dirty="0">
                <a:latin typeface="Calibri" panose="020F0502020204030204" pitchFamily="34" charset="0"/>
                <a:cs typeface="Calibri" panose="020F0502020204030204" pitchFamily="34" charset="0"/>
              </a:rPr>
              <a:t>zulässigen Beihilfeobergrenzen und Anmeldeschwellen heraufgesetzt</a:t>
            </a:r>
          </a:p>
          <a:p>
            <a:pPr lvl="1">
              <a:spcAft>
                <a:spcPts val="600"/>
              </a:spcAft>
            </a:pPr>
            <a:r>
              <a:rPr lang="de-DE" dirty="0">
                <a:latin typeface="Calibri" panose="020F0502020204030204" pitchFamily="34" charset="0"/>
                <a:cs typeface="Calibri" panose="020F0502020204030204" pitchFamily="34" charset="0"/>
              </a:rPr>
              <a:t>zwei neue Beihilfeinstrumente hinzugefügt: Steueranreize und die Übertragung von geistigem Eigentum/die Einräumung der damit verbundenen Zugangsrechte</a:t>
            </a:r>
          </a:p>
        </p:txBody>
      </p:sp>
      <p:sp>
        <p:nvSpPr>
          <p:cNvPr id="4" name="Title 3">
            <a:extLst>
              <a:ext uri="{FF2B5EF4-FFF2-40B4-BE49-F238E27FC236}">
                <a16:creationId xmlns:a16="http://schemas.microsoft.com/office/drawing/2014/main" id="{4E22B83A-6474-E2F8-4281-5616896A9992}"/>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344416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7F9718-DBB2-424B-94CB-453BA00C89AA}"/>
              </a:ext>
            </a:extLst>
          </p:cNvPr>
          <p:cNvSpPr>
            <a:spLocks noGrp="1"/>
          </p:cNvSpPr>
          <p:nvPr>
            <p:ph idx="1"/>
          </p:nvPr>
        </p:nvSpPr>
        <p:spPr>
          <a:xfrm>
            <a:off x="970722" y="1692059"/>
            <a:ext cx="10905699" cy="4153935"/>
          </a:xfrm>
        </p:spPr>
        <p:txBody>
          <a:bodyPr/>
          <a:lstStyle/>
          <a:p>
            <a:pPr marL="0" indent="0" algn="ctr">
              <a:spcAft>
                <a:spcPts val="1200"/>
              </a:spcAft>
              <a:buNone/>
            </a:pPr>
            <a:r>
              <a:rPr lang="en-IE" sz="2800" dirty="0">
                <a:latin typeface="Calibri" panose="020F0502020204030204" pitchFamily="34" charset="0"/>
                <a:cs typeface="Calibri" panose="020F0502020204030204" pitchFamily="34" charset="0"/>
              </a:rPr>
              <a:t>Definition ‘</a:t>
            </a:r>
            <a:r>
              <a:rPr lang="en-IE" sz="2800" dirty="0" err="1">
                <a:latin typeface="Calibri" panose="020F0502020204030204" pitchFamily="34" charset="0"/>
                <a:cs typeface="Calibri" panose="020F0502020204030204" pitchFamily="34" charset="0"/>
              </a:rPr>
              <a:t>Unternehmensneugründungen</a:t>
            </a:r>
            <a:r>
              <a:rPr lang="en-IE" sz="2800" dirty="0">
                <a:latin typeface="Calibri" panose="020F0502020204030204" pitchFamily="34" charset="0"/>
                <a:cs typeface="Calibri" panose="020F0502020204030204" pitchFamily="34" charset="0"/>
              </a:rPr>
              <a:t>’ (</a:t>
            </a:r>
            <a:r>
              <a:rPr lang="de-DE" sz="2800" dirty="0">
                <a:latin typeface="Calibri" panose="020F0502020204030204" pitchFamily="34" charset="0"/>
                <a:cs typeface="Calibri" panose="020F0502020204030204" pitchFamily="34" charset="0"/>
              </a:rPr>
              <a:t>Art. 22)</a:t>
            </a:r>
            <a:endParaRPr lang="en-IE" sz="2800" dirty="0">
              <a:latin typeface="Calibri" panose="020F0502020204030204" pitchFamily="34" charset="0"/>
              <a:cs typeface="Calibri" panose="020F0502020204030204" pitchFamily="34" charset="0"/>
            </a:endParaRPr>
          </a:p>
          <a:p>
            <a:pPr lvl="0">
              <a:lnSpc>
                <a:spcPct val="115000"/>
              </a:lnSpc>
              <a:spcBef>
                <a:spcPts val="300"/>
              </a:spcBef>
              <a:spcAft>
                <a:spcPts val="600"/>
              </a:spcAft>
              <a:tabLst>
                <a:tab pos="288290" algn="l"/>
                <a:tab pos="899795" algn="l"/>
              </a:tabLst>
            </a:pPr>
            <a:r>
              <a:rPr lang="de-DE" sz="1800" dirty="0">
                <a:effectLst/>
                <a:latin typeface="Calibri" panose="020F0502020204030204" pitchFamily="34" charset="0"/>
                <a:ea typeface="Times New Roman" panose="02020603050405020304" pitchFamily="18" charset="0"/>
                <a:cs typeface="Calibri" panose="020F0502020204030204" pitchFamily="34" charset="0"/>
              </a:rPr>
              <a:t>kleine Unternehmen </a:t>
            </a:r>
          </a:p>
          <a:p>
            <a:pPr lvl="0">
              <a:lnSpc>
                <a:spcPct val="115000"/>
              </a:lnSpc>
              <a:spcBef>
                <a:spcPts val="300"/>
              </a:spcBef>
              <a:spcAft>
                <a:spcPts val="600"/>
              </a:spcAft>
              <a:tabLst>
                <a:tab pos="288290" algn="l"/>
                <a:tab pos="899795" algn="l"/>
              </a:tabLst>
            </a:pPr>
            <a:r>
              <a:rPr lang="de-DE" sz="1800" dirty="0">
                <a:effectLst/>
                <a:latin typeface="Calibri" panose="020F0502020204030204" pitchFamily="34" charset="0"/>
                <a:ea typeface="Times New Roman" panose="02020603050405020304" pitchFamily="18" charset="0"/>
                <a:cs typeface="Calibri" panose="020F0502020204030204" pitchFamily="34" charset="0"/>
              </a:rPr>
              <a:t>nicht börsennotiert</a:t>
            </a:r>
            <a:endParaRPr lang="en-IE" sz="1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Bef>
                <a:spcPts val="300"/>
              </a:spcBef>
              <a:spcAft>
                <a:spcPts val="600"/>
              </a:spcAft>
              <a:tabLst>
                <a:tab pos="288290" algn="l"/>
                <a:tab pos="899795" algn="l"/>
              </a:tabLst>
            </a:pPr>
            <a:r>
              <a:rPr lang="de-DE" sz="1800" dirty="0">
                <a:latin typeface="Calibri" panose="020F0502020204030204" pitchFamily="34" charset="0"/>
                <a:cs typeface="Calibri" panose="020F0502020204030204" pitchFamily="34" charset="0"/>
              </a:rPr>
              <a:t>Eintragung ins Handelsregister liegt höchstens fünf Jahre zurück</a:t>
            </a:r>
          </a:p>
          <a:p>
            <a:pPr>
              <a:lnSpc>
                <a:spcPct val="115000"/>
              </a:lnSpc>
              <a:spcBef>
                <a:spcPts val="300"/>
              </a:spcBef>
              <a:spcAft>
                <a:spcPts val="600"/>
              </a:spcAft>
              <a:tabLst>
                <a:tab pos="288290" algn="l"/>
                <a:tab pos="899795" algn="l"/>
              </a:tabLst>
            </a:pPr>
            <a:r>
              <a:rPr lang="de-DE" sz="1800" dirty="0">
                <a:latin typeface="Calibri" panose="020F0502020204030204" pitchFamily="34" charset="0"/>
                <a:cs typeface="Calibri" panose="020F0502020204030204" pitchFamily="34" charset="0"/>
              </a:rPr>
              <a:t>Wenn nicht zur HR-Eintragung verpflichtet: Fünfjahreszeitraum beginnt zum früheren der beiden folgenden Zeitpunkte: entweder Aufnahme der wirtschaftlichen Tätigkeit aufnimmt, oder Beginn Steuerpflichtigkeit bez. der wirtschaftlichen Tätigkeit</a:t>
            </a:r>
          </a:p>
          <a:p>
            <a:pPr>
              <a:lnSpc>
                <a:spcPct val="115000"/>
              </a:lnSpc>
              <a:spcBef>
                <a:spcPts val="300"/>
              </a:spcBef>
              <a:spcAft>
                <a:spcPts val="600"/>
              </a:spcAft>
              <a:tabLst>
                <a:tab pos="288290" algn="l"/>
                <a:tab pos="899795" algn="l"/>
              </a:tabLst>
            </a:pPr>
            <a:r>
              <a:rPr lang="de-DE" sz="1800" dirty="0">
                <a:latin typeface="Calibri" panose="020F0502020204030204" pitchFamily="34" charset="0"/>
                <a:cs typeface="Calibri" panose="020F0502020204030204" pitchFamily="34" charset="0"/>
              </a:rPr>
              <a:t>noch keine Gewinne ausgeschüttet</a:t>
            </a:r>
          </a:p>
          <a:p>
            <a:pPr>
              <a:lnSpc>
                <a:spcPct val="115000"/>
              </a:lnSpc>
              <a:spcBef>
                <a:spcPts val="300"/>
              </a:spcBef>
              <a:spcAft>
                <a:spcPts val="600"/>
              </a:spcAft>
              <a:tabLst>
                <a:tab pos="288290" algn="l"/>
                <a:tab pos="899795" algn="l"/>
              </a:tabLst>
            </a:pPr>
            <a:r>
              <a:rPr lang="de-DE" sz="1800" dirty="0">
                <a:latin typeface="Calibri" panose="020F0502020204030204" pitchFamily="34" charset="0"/>
                <a:cs typeface="Calibri" panose="020F0502020204030204" pitchFamily="34" charset="0"/>
              </a:rPr>
              <a:t>nicht durch Zusammenschluss gegründet, außer unterhalb bestimmter Umsatzgrenze  des übernommenen /des aus einem Zusammenschluss hervorgegangenen Unternehmens</a:t>
            </a:r>
          </a:p>
        </p:txBody>
      </p:sp>
      <p:sp>
        <p:nvSpPr>
          <p:cNvPr id="4" name="Title 3">
            <a:extLst>
              <a:ext uri="{FF2B5EF4-FFF2-40B4-BE49-F238E27FC236}">
                <a16:creationId xmlns:a16="http://schemas.microsoft.com/office/drawing/2014/main" id="{4E22B83A-6474-E2F8-4281-5616896A9992}"/>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769840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7F9718-DBB2-424B-94CB-453BA00C89AA}"/>
              </a:ext>
            </a:extLst>
          </p:cNvPr>
          <p:cNvSpPr>
            <a:spLocks noGrp="1"/>
          </p:cNvSpPr>
          <p:nvPr>
            <p:ph idx="1"/>
          </p:nvPr>
        </p:nvSpPr>
        <p:spPr>
          <a:xfrm>
            <a:off x="970722" y="1692059"/>
            <a:ext cx="10905699" cy="4153935"/>
          </a:xfrm>
        </p:spPr>
        <p:txBody>
          <a:bodyPr/>
          <a:lstStyle/>
          <a:p>
            <a:pPr marL="0" indent="0" algn="ctr">
              <a:buNone/>
            </a:pPr>
            <a:r>
              <a:rPr lang="en-IE" dirty="0" err="1">
                <a:latin typeface="Calibri" panose="020F0502020204030204" pitchFamily="34" charset="0"/>
                <a:cs typeface="Calibri" panose="020F0502020204030204" pitchFamily="34" charset="0"/>
              </a:rPr>
              <a:t>Beihilfen</a:t>
            </a:r>
            <a:r>
              <a:rPr lang="en-IE" dirty="0">
                <a:latin typeface="Calibri" panose="020F0502020204030204" pitchFamily="34" charset="0"/>
                <a:cs typeface="Calibri" panose="020F0502020204030204" pitchFamily="34" charset="0"/>
              </a:rPr>
              <a:t> für </a:t>
            </a:r>
            <a:r>
              <a:rPr lang="en-IE" dirty="0" err="1">
                <a:latin typeface="Calibri" panose="020F0502020204030204" pitchFamily="34" charset="0"/>
                <a:cs typeface="Calibri" panose="020F0502020204030204" pitchFamily="34" charset="0"/>
              </a:rPr>
              <a:t>Unternehmensneugründungen</a:t>
            </a:r>
            <a:r>
              <a:rPr lang="en-IE" dirty="0">
                <a:latin typeface="Calibri" panose="020F0502020204030204" pitchFamily="34" charset="0"/>
                <a:cs typeface="Calibri" panose="020F0502020204030204" pitchFamily="34" charset="0"/>
              </a:rPr>
              <a:t> – </a:t>
            </a:r>
            <a:r>
              <a:rPr lang="en-IE" dirty="0" err="1">
                <a:latin typeface="Calibri" panose="020F0502020204030204" pitchFamily="34" charset="0"/>
                <a:cs typeface="Calibri" panose="020F0502020204030204" pitchFamily="34" charset="0"/>
              </a:rPr>
              <a:t>neues</a:t>
            </a:r>
            <a:r>
              <a:rPr lang="en-IE" dirty="0">
                <a:latin typeface="Calibri" panose="020F0502020204030204" pitchFamily="34" charset="0"/>
                <a:cs typeface="Calibri" panose="020F0502020204030204" pitchFamily="34" charset="0"/>
              </a:rPr>
              <a:t> Instrument (Art. 22 Abs. 7)</a:t>
            </a:r>
          </a:p>
          <a:p>
            <a:pPr>
              <a:spcAft>
                <a:spcPts val="600"/>
              </a:spcAft>
            </a:pPr>
            <a:r>
              <a:rPr lang="de-DE" sz="1800" b="1" dirty="0">
                <a:latin typeface="Calibri" panose="020F0502020204030204" pitchFamily="34" charset="0"/>
                <a:cs typeface="Calibri" panose="020F0502020204030204" pitchFamily="34" charset="0"/>
              </a:rPr>
              <a:t>Übertragung von Rechten des geistigen Eigentums und damit verbundenen Zugangsrechten von einer Forschungseinrichtung auf kleines innovatives Unternehmen in Neugründung</a:t>
            </a:r>
          </a:p>
          <a:p>
            <a:pPr>
              <a:spcAft>
                <a:spcPts val="600"/>
              </a:spcAft>
            </a:pPr>
            <a:r>
              <a:rPr lang="de-DE" sz="1800" dirty="0" err="1">
                <a:latin typeface="Calibri" panose="020F0502020204030204" pitchFamily="34" charset="0"/>
                <a:cs typeface="Calibri" panose="020F0502020204030204" pitchFamily="34" charset="0"/>
              </a:rPr>
              <a:t>Def</a:t>
            </a:r>
            <a:r>
              <a:rPr lang="de-DE" sz="1800" dirty="0">
                <a:latin typeface="Calibri" panose="020F0502020204030204" pitchFamily="34" charset="0"/>
                <a:cs typeface="Calibri" panose="020F0502020204030204" pitchFamily="34" charset="0"/>
              </a:rPr>
              <a:t>. „Innovatives Unternehmen“ Art. 2 Ziff. 80 AGVO (Gutachten oder FuE-Kosten 10% der Betriebsausgaben)</a:t>
            </a:r>
          </a:p>
          <a:p>
            <a:pPr>
              <a:spcAft>
                <a:spcPts val="600"/>
              </a:spcAft>
            </a:pPr>
            <a:r>
              <a:rPr lang="de-DE" sz="1800" dirty="0">
                <a:latin typeface="Calibri" panose="020F0502020204030204" pitchFamily="34" charset="0"/>
                <a:cs typeface="Calibri" panose="020F0502020204030204" pitchFamily="34" charset="0"/>
              </a:rPr>
              <a:t>Unentgeltlich oder unterhalb Marktpreis</a:t>
            </a:r>
          </a:p>
          <a:p>
            <a:pPr>
              <a:spcAft>
                <a:spcPts val="600"/>
              </a:spcAft>
            </a:pPr>
            <a:r>
              <a:rPr lang="de-DE" sz="1800" dirty="0">
                <a:latin typeface="Calibri" panose="020F0502020204030204" pitchFamily="34" charset="0"/>
                <a:cs typeface="Calibri" panose="020F0502020204030204" pitchFamily="34" charset="0"/>
              </a:rPr>
              <a:t>um ein neues Produkt oder eine neue Dienstleistung auf den Markt zu bringen</a:t>
            </a:r>
          </a:p>
          <a:p>
            <a:pPr>
              <a:spcAft>
                <a:spcPts val="600"/>
              </a:spcAft>
            </a:pPr>
            <a:r>
              <a:rPr lang="de-DE" sz="1800" dirty="0">
                <a:latin typeface="Calibri" panose="020F0502020204030204" pitchFamily="34" charset="0"/>
                <a:cs typeface="Calibri" panose="020F0502020204030204" pitchFamily="34" charset="0"/>
              </a:rPr>
              <a:t>Wert wurde vorher ermittelt (alternative Methoden – Bieterverfahren, Gutachten, Verhandlung</a:t>
            </a:r>
          </a:p>
          <a:p>
            <a:pPr>
              <a:spcAft>
                <a:spcPts val="600"/>
              </a:spcAft>
            </a:pPr>
            <a:r>
              <a:rPr lang="de-DE" sz="1800" dirty="0">
                <a:latin typeface="Calibri" panose="020F0502020204030204" pitchFamily="34" charset="0"/>
                <a:cs typeface="Calibri" panose="020F0502020204030204" pitchFamily="34" charset="0"/>
              </a:rPr>
              <a:t>Bis zu 1 Mio. EUR; auch ein höherer Wert bleibt freigestellt wenn die Neugründung die Differenz mit Eigenmitteln deckt</a:t>
            </a:r>
          </a:p>
          <a:p>
            <a:pPr>
              <a:spcAft>
                <a:spcPts val="600"/>
              </a:spcAft>
            </a:pPr>
            <a:r>
              <a:rPr lang="de-DE" sz="1800" dirty="0">
                <a:latin typeface="Calibri" panose="020F0502020204030204" pitchFamily="34" charset="0"/>
                <a:cs typeface="Calibri" panose="020F0502020204030204" pitchFamily="34" charset="0"/>
              </a:rPr>
              <a:t>Auch zusätzlich zu anderen Neugründungsbeihilfen unter Art. 22 möglich!</a:t>
            </a:r>
          </a:p>
        </p:txBody>
      </p:sp>
      <p:sp>
        <p:nvSpPr>
          <p:cNvPr id="4" name="Title 3">
            <a:extLst>
              <a:ext uri="{FF2B5EF4-FFF2-40B4-BE49-F238E27FC236}">
                <a16:creationId xmlns:a16="http://schemas.microsoft.com/office/drawing/2014/main" id="{4E22B83A-6474-E2F8-4281-5616896A9992}"/>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587590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F304D4-1EF2-C96F-62AC-9B14EF8E6A12}"/>
              </a:ext>
            </a:extLst>
          </p:cNvPr>
          <p:cNvSpPr>
            <a:spLocks noGrp="1"/>
          </p:cNvSpPr>
          <p:nvPr>
            <p:ph idx="1"/>
          </p:nvPr>
        </p:nvSpPr>
        <p:spPr/>
        <p:txBody>
          <a:bodyPr/>
          <a:lstStyle/>
          <a:p>
            <a:pPr marL="0" indent="0" algn="ctr">
              <a:buNone/>
            </a:pPr>
            <a:r>
              <a:rPr lang="de-DE" dirty="0">
                <a:latin typeface="Calibri" panose="020F0502020204030204" pitchFamily="34" charset="0"/>
                <a:cs typeface="Calibri" panose="020F0502020204030204" pitchFamily="34" charset="0"/>
              </a:rPr>
              <a:t>Investitionsbeihilfen für Erprobungs- und Versuchsinfrastrukturen (Art. 26a)</a:t>
            </a:r>
          </a:p>
          <a:p>
            <a:pPr>
              <a:spcAft>
                <a:spcPts val="600"/>
              </a:spcAft>
            </a:pPr>
            <a:r>
              <a:rPr lang="en-IE" sz="1800" dirty="0" err="1">
                <a:latin typeface="Calibri" panose="020F0502020204030204" pitchFamily="34" charset="0"/>
                <a:cs typeface="Calibri" panose="020F0502020204030204" pitchFamily="34" charset="0"/>
              </a:rPr>
              <a:t>Beihilfenintensität</a:t>
            </a:r>
            <a:r>
              <a:rPr lang="en-IE" sz="1800" dirty="0">
                <a:latin typeface="Calibri" panose="020F0502020204030204" pitchFamily="34" charset="0"/>
                <a:cs typeface="Calibri" panose="020F0502020204030204" pitchFamily="34" charset="0"/>
              </a:rPr>
              <a:t> 25% plus KMU-</a:t>
            </a:r>
            <a:r>
              <a:rPr lang="en-IE" sz="1800" dirty="0" err="1">
                <a:latin typeface="Calibri" panose="020F0502020204030204" pitchFamily="34" charset="0"/>
                <a:cs typeface="Calibri" panose="020F0502020204030204" pitchFamily="34" charset="0"/>
              </a:rPr>
              <a:t>Zuschläge</a:t>
            </a:r>
            <a:r>
              <a:rPr lang="en-IE" sz="1800" dirty="0">
                <a:latin typeface="Calibri" panose="020F0502020204030204" pitchFamily="34" charset="0"/>
                <a:cs typeface="Calibri" panose="020F0502020204030204" pitchFamily="34" charset="0"/>
              </a:rPr>
              <a:t>:</a:t>
            </a:r>
          </a:p>
          <a:p>
            <a:pPr>
              <a:spcAft>
                <a:spcPts val="600"/>
              </a:spcAft>
            </a:pPr>
            <a:r>
              <a:rPr lang="en-US" sz="1800" dirty="0">
                <a:latin typeface="Calibri" panose="020F0502020204030204" pitchFamily="34" charset="0"/>
                <a:cs typeface="Calibri" panose="020F0502020204030204" pitchFamily="34" charset="0"/>
              </a:rPr>
              <a:t>10 </a:t>
            </a:r>
            <a:r>
              <a:rPr lang="en-US" sz="1800" dirty="0" err="1">
                <a:latin typeface="Calibri" panose="020F0502020204030204" pitchFamily="34" charset="0"/>
                <a:cs typeface="Calibri" panose="020F0502020204030204" pitchFamily="34" charset="0"/>
              </a:rPr>
              <a:t>Prozentpunkte</a:t>
            </a:r>
            <a:r>
              <a:rPr lang="en-US" sz="1800" dirty="0">
                <a:latin typeface="Calibri" panose="020F0502020204030204" pitchFamily="34" charset="0"/>
                <a:cs typeface="Calibri" panose="020F0502020204030204" pitchFamily="34" charset="0"/>
              </a:rPr>
              <a:t> für </a:t>
            </a:r>
            <a:r>
              <a:rPr lang="en-US" sz="1800" dirty="0" err="1">
                <a:latin typeface="Calibri" panose="020F0502020204030204" pitchFamily="34" charset="0"/>
                <a:cs typeface="Calibri" panose="020F0502020204030204" pitchFamily="34" charset="0"/>
              </a:rPr>
              <a:t>Mittlere</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Unternehmen</a:t>
            </a:r>
            <a:endParaRPr lang="en-US" sz="1800" dirty="0">
              <a:latin typeface="Calibri" panose="020F0502020204030204" pitchFamily="34" charset="0"/>
              <a:cs typeface="Calibri" panose="020F0502020204030204" pitchFamily="34" charset="0"/>
            </a:endParaRPr>
          </a:p>
          <a:p>
            <a:pPr>
              <a:spcAft>
                <a:spcPts val="600"/>
              </a:spcAft>
            </a:pPr>
            <a:r>
              <a:rPr lang="en-US" sz="1800" dirty="0">
                <a:latin typeface="Calibri" panose="020F0502020204030204" pitchFamily="34" charset="0"/>
                <a:cs typeface="Calibri" panose="020F0502020204030204" pitchFamily="34" charset="0"/>
              </a:rPr>
              <a:t>20 </a:t>
            </a:r>
            <a:r>
              <a:rPr lang="en-US" sz="1800" dirty="0" err="1">
                <a:latin typeface="Calibri" panose="020F0502020204030204" pitchFamily="34" charset="0"/>
                <a:cs typeface="Calibri" panose="020F0502020204030204" pitchFamily="34" charset="0"/>
              </a:rPr>
              <a:t>Prozentpunkte</a:t>
            </a:r>
            <a:r>
              <a:rPr lang="en-US" sz="1800" dirty="0">
                <a:latin typeface="Calibri" panose="020F0502020204030204" pitchFamily="34" charset="0"/>
                <a:cs typeface="Calibri" panose="020F0502020204030204" pitchFamily="34" charset="0"/>
              </a:rPr>
              <a:t> für </a:t>
            </a:r>
            <a:r>
              <a:rPr lang="en-US" sz="1800" dirty="0" err="1">
                <a:latin typeface="Calibri" panose="020F0502020204030204" pitchFamily="34" charset="0"/>
                <a:cs typeface="Calibri" panose="020F0502020204030204" pitchFamily="34" charset="0"/>
              </a:rPr>
              <a:t>Kleine</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Unternehmen</a:t>
            </a:r>
            <a:r>
              <a:rPr lang="en-US" sz="1800" dirty="0">
                <a:latin typeface="Calibri" panose="020F0502020204030204" pitchFamily="34" charset="0"/>
                <a:cs typeface="Calibri" panose="020F0502020204030204" pitchFamily="34" charset="0"/>
              </a:rPr>
              <a:t> </a:t>
            </a:r>
          </a:p>
          <a:p>
            <a:pPr>
              <a:spcAft>
                <a:spcPts val="600"/>
              </a:spcAft>
            </a:pPr>
            <a:r>
              <a:rPr lang="en-US" sz="1800" dirty="0" err="1">
                <a:latin typeface="Calibri" panose="020F0502020204030204" pitchFamily="34" charset="0"/>
                <a:cs typeface="Calibri" panose="020F0502020204030204" pitchFamily="34" charset="0"/>
              </a:rPr>
              <a:t>Zusätzliche</a:t>
            </a:r>
            <a:r>
              <a:rPr lang="en-US" sz="1800" dirty="0">
                <a:latin typeface="Calibri" panose="020F0502020204030204" pitchFamily="34" charset="0"/>
                <a:cs typeface="Calibri" panose="020F0502020204030204" pitchFamily="34" charset="0"/>
              </a:rPr>
              <a:t> 5 </a:t>
            </a:r>
            <a:r>
              <a:rPr lang="en-US" sz="1800" dirty="0" err="1">
                <a:latin typeface="Calibri" panose="020F0502020204030204" pitchFamily="34" charset="0"/>
                <a:cs typeface="Calibri" panose="020F0502020204030204" pitchFamily="34" charset="0"/>
              </a:rPr>
              <a:t>Prozentpunkte</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wenn</a:t>
            </a:r>
            <a:r>
              <a:rPr lang="en-US" sz="1800" dirty="0">
                <a:latin typeface="Calibri" panose="020F0502020204030204" pitchFamily="34" charset="0"/>
                <a:cs typeface="Calibri" panose="020F0502020204030204" pitchFamily="34" charset="0"/>
              </a:rPr>
              <a:t> mind. 80% der </a:t>
            </a:r>
            <a:r>
              <a:rPr lang="en-US" sz="1800" dirty="0" err="1">
                <a:latin typeface="Calibri" panose="020F0502020204030204" pitchFamily="34" charset="0"/>
                <a:cs typeface="Calibri" panose="020F0502020204030204" pitchFamily="34" charset="0"/>
              </a:rPr>
              <a:t>jährlichen</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Kapazität</a:t>
            </a:r>
            <a:r>
              <a:rPr lang="en-US" sz="1800" dirty="0">
                <a:latin typeface="Calibri" panose="020F0502020204030204" pitchFamily="34" charset="0"/>
                <a:cs typeface="Calibri" panose="020F0502020204030204" pitchFamily="34" charset="0"/>
              </a:rPr>
              <a:t> der </a:t>
            </a:r>
            <a:r>
              <a:rPr lang="en-US" sz="1800" dirty="0" err="1">
                <a:latin typeface="Calibri" panose="020F0502020204030204" pitchFamily="34" charset="0"/>
                <a:cs typeface="Calibri" panose="020F0502020204030204" pitchFamily="34" charset="0"/>
              </a:rPr>
              <a:t>Infrastruktur</a:t>
            </a:r>
            <a:r>
              <a:rPr lang="en-US" sz="1800" dirty="0">
                <a:latin typeface="Calibri" panose="020F0502020204030204" pitchFamily="34" charset="0"/>
                <a:cs typeface="Calibri" panose="020F0502020204030204" pitchFamily="34" charset="0"/>
              </a:rPr>
              <a:t> KMU </a:t>
            </a:r>
            <a:r>
              <a:rPr lang="en-US" sz="1800" dirty="0" err="1">
                <a:latin typeface="Calibri" panose="020F0502020204030204" pitchFamily="34" charset="0"/>
                <a:cs typeface="Calibri" panose="020F0502020204030204" pitchFamily="34" charset="0"/>
              </a:rPr>
              <a:t>zugeteilt</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wird</a:t>
            </a:r>
            <a:endParaRPr lang="en-US" sz="1800" dirty="0">
              <a:latin typeface="Calibri" panose="020F0502020204030204" pitchFamily="34" charset="0"/>
              <a:cs typeface="Calibri" panose="020F0502020204030204" pitchFamily="34" charset="0"/>
            </a:endParaRPr>
          </a:p>
          <a:p>
            <a:pPr>
              <a:spcAft>
                <a:spcPts val="600"/>
              </a:spcAft>
            </a:pPr>
            <a:r>
              <a:rPr lang="en-US" sz="1800" dirty="0" err="1">
                <a:latin typeface="Calibri" panose="020F0502020204030204" pitchFamily="34" charset="0"/>
                <a:cs typeface="Calibri" panose="020F0502020204030204" pitchFamily="34" charset="0"/>
              </a:rPr>
              <a:t>Einzelanmeldeschwelle</a:t>
            </a:r>
            <a:r>
              <a:rPr lang="en-US" sz="1800" dirty="0">
                <a:latin typeface="Calibri" panose="020F0502020204030204" pitchFamily="34" charset="0"/>
                <a:cs typeface="Calibri" panose="020F0502020204030204" pitchFamily="34" charset="0"/>
              </a:rPr>
              <a:t> 25 Mio./</a:t>
            </a:r>
            <a:r>
              <a:rPr lang="en-US" sz="1800" dirty="0" err="1">
                <a:latin typeface="Calibri" panose="020F0502020204030204" pitchFamily="34" charset="0"/>
                <a:cs typeface="Calibri" panose="020F0502020204030204" pitchFamily="34" charset="0"/>
              </a:rPr>
              <a:t>Infrastruktur</a:t>
            </a:r>
            <a:endParaRPr lang="en-US" sz="1800" dirty="0">
              <a:latin typeface="Calibri" panose="020F0502020204030204" pitchFamily="34" charset="0"/>
              <a:cs typeface="Calibri" panose="020F0502020204030204" pitchFamily="34" charset="0"/>
            </a:endParaRPr>
          </a:p>
          <a:p>
            <a:pPr>
              <a:spcAft>
                <a:spcPts val="600"/>
              </a:spcAft>
            </a:pPr>
            <a:r>
              <a:rPr lang="en-US" sz="1800" dirty="0">
                <a:latin typeface="Calibri" panose="020F0502020204030204" pitchFamily="34" charset="0"/>
                <a:cs typeface="Calibri" panose="020F0502020204030204" pitchFamily="34" charset="0"/>
              </a:rPr>
              <a:t>Definition in Art. 2 Ziff.  98a AGVO: </a:t>
            </a:r>
            <a:r>
              <a:rPr lang="de-DE" sz="1800" dirty="0">
                <a:latin typeface="Calibri" panose="020F0502020204030204" pitchFamily="34" charset="0"/>
                <a:cs typeface="Calibri" panose="020F0502020204030204" pitchFamily="34" charset="0"/>
              </a:rPr>
              <a:t>Einrichtungen, Ausrüstung, Kapazitäten und unterstützende Dienste – erforderlich für die Entwicklung, Erprobung und Hochskalierung von Technologien – vom Labor zur Validierung  – Nutzer vor allem aus der Industrie einschl. KMU</a:t>
            </a:r>
          </a:p>
          <a:p>
            <a:pPr>
              <a:spcAft>
                <a:spcPts val="600"/>
              </a:spcAft>
            </a:pPr>
            <a:r>
              <a:rPr lang="de-DE" sz="1800" dirty="0">
                <a:latin typeface="Calibri" panose="020F0502020204030204" pitchFamily="34" charset="0"/>
                <a:cs typeface="Calibri" panose="020F0502020204030204" pitchFamily="34" charset="0"/>
              </a:rPr>
              <a:t>Oft auch als „Technologieinfrastruktur“ bezeichnet</a:t>
            </a:r>
            <a:endParaRPr lang="en-IE" sz="1800" dirty="0">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A8A16CED-88DB-1A45-D845-46B3633031CE}"/>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108696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F304D4-1EF2-C96F-62AC-9B14EF8E6A12}"/>
              </a:ext>
            </a:extLst>
          </p:cNvPr>
          <p:cNvSpPr>
            <a:spLocks noGrp="1"/>
          </p:cNvSpPr>
          <p:nvPr>
            <p:ph idx="1"/>
          </p:nvPr>
        </p:nvSpPr>
        <p:spPr>
          <a:xfrm>
            <a:off x="838199" y="1825625"/>
            <a:ext cx="10905699" cy="4394200"/>
          </a:xfrm>
        </p:spPr>
        <p:txBody>
          <a:bodyPr/>
          <a:lstStyle/>
          <a:p>
            <a:pPr>
              <a:spcAft>
                <a:spcPts val="1200"/>
              </a:spcAft>
            </a:pPr>
            <a:r>
              <a:rPr lang="fr-BE" sz="1800" dirty="0">
                <a:latin typeface="Calibri" panose="020F0502020204030204" pitchFamily="34" charset="0"/>
                <a:cs typeface="Calibri" panose="020F0502020204030204" pitchFamily="34" charset="0"/>
              </a:rPr>
              <a:t>Sind </a:t>
            </a:r>
            <a:r>
              <a:rPr lang="fr-BE" sz="1800" dirty="0" err="1">
                <a:latin typeface="Calibri" panose="020F0502020204030204" pitchFamily="34" charset="0"/>
                <a:cs typeface="Calibri" panose="020F0502020204030204" pitchFamily="34" charset="0"/>
              </a:rPr>
              <a:t>nach</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wie</a:t>
            </a:r>
            <a:r>
              <a:rPr lang="fr-BE" sz="1800" dirty="0">
                <a:latin typeface="Calibri" panose="020F0502020204030204" pitchFamily="34" charset="0"/>
                <a:cs typeface="Calibri" panose="020F0502020204030204" pitchFamily="34" charset="0"/>
              </a:rPr>
              <a:t> vor </a:t>
            </a:r>
            <a:r>
              <a:rPr lang="fr-BE" sz="1800" dirty="0" err="1">
                <a:latin typeface="Calibri" panose="020F0502020204030204" pitchFamily="34" charset="0"/>
                <a:cs typeface="Calibri" panose="020F0502020204030204" pitchFamily="34" charset="0"/>
              </a:rPr>
              <a:t>nicht</a:t>
            </a:r>
            <a:r>
              <a:rPr lang="fr-BE" sz="1800" dirty="0">
                <a:latin typeface="Calibri" panose="020F0502020204030204" pitchFamily="34" charset="0"/>
                <a:cs typeface="Calibri" panose="020F0502020204030204" pitchFamily="34" charset="0"/>
              </a:rPr>
              <a:t> von KMU-</a:t>
            </a:r>
            <a:r>
              <a:rPr lang="fr-BE" sz="1800" dirty="0" err="1">
                <a:latin typeface="Calibri" panose="020F0502020204030204" pitchFamily="34" charset="0"/>
                <a:cs typeface="Calibri" panose="020F0502020204030204" pitchFamily="34" charset="0"/>
              </a:rPr>
              <a:t>Definition</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erfasst</a:t>
            </a:r>
            <a:endParaRPr lang="fr-BE" sz="1800" dirty="0">
              <a:latin typeface="Calibri" panose="020F0502020204030204" pitchFamily="34" charset="0"/>
              <a:cs typeface="Calibri" panose="020F0502020204030204" pitchFamily="34" charset="0"/>
            </a:endParaRPr>
          </a:p>
          <a:p>
            <a:pPr>
              <a:spcAft>
                <a:spcPts val="1200"/>
              </a:spcAft>
            </a:pPr>
            <a:r>
              <a:rPr lang="fr-BE" sz="1800" dirty="0" err="1">
                <a:latin typeface="Calibri" panose="020F0502020204030204" pitchFamily="34" charset="0"/>
                <a:cs typeface="Calibri" panose="020F0502020204030204" pitchFamily="34" charset="0"/>
              </a:rPr>
              <a:t>Also</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nicht</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förderfähig</a:t>
            </a:r>
            <a:r>
              <a:rPr lang="fr-BE" sz="1800" dirty="0">
                <a:latin typeface="Calibri" panose="020F0502020204030204" pitchFamily="34" charset="0"/>
                <a:cs typeface="Calibri" panose="020F0502020204030204" pitchFamily="34" charset="0"/>
              </a:rPr>
              <a:t> mit KMU-</a:t>
            </a:r>
            <a:r>
              <a:rPr lang="fr-BE" sz="1800" dirty="0" err="1">
                <a:latin typeface="Calibri" panose="020F0502020204030204" pitchFamily="34" charset="0"/>
                <a:cs typeface="Calibri" panose="020F0502020204030204" pitchFamily="34" charset="0"/>
              </a:rPr>
              <a:t>Beihilfen</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und</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freigestellter</a:t>
            </a:r>
            <a:r>
              <a:rPr lang="fr-BE" sz="1800" dirty="0">
                <a:latin typeface="Calibri" panose="020F0502020204030204" pitchFamily="34" charset="0"/>
                <a:cs typeface="Calibri" panose="020F0502020204030204" pitchFamily="34" charset="0"/>
              </a:rPr>
              <a:t> </a:t>
            </a:r>
            <a:r>
              <a:rPr lang="fr-BE" sz="1800" dirty="0" err="1">
                <a:latin typeface="Calibri" panose="020F0502020204030204" pitchFamily="34" charset="0"/>
                <a:cs typeface="Calibri" panose="020F0502020204030204" pitchFamily="34" charset="0"/>
              </a:rPr>
              <a:t>Risikofinanzierungsbeihilfe</a:t>
            </a:r>
            <a:endParaRPr lang="en-IE" sz="1800" dirty="0">
              <a:latin typeface="Calibri" panose="020F0502020204030204" pitchFamily="34" charset="0"/>
              <a:cs typeface="Calibri" panose="020F0502020204030204" pitchFamily="34" charset="0"/>
            </a:endParaRPr>
          </a:p>
          <a:p>
            <a:pPr>
              <a:spcAft>
                <a:spcPts val="0"/>
              </a:spcAft>
            </a:pPr>
            <a:r>
              <a:rPr lang="en-IE" sz="1800" dirty="0">
                <a:latin typeface="Calibri" panose="020F0502020204030204" pitchFamily="34" charset="0"/>
                <a:cs typeface="Calibri" panose="020F0502020204030204" pitchFamily="34" charset="0"/>
              </a:rPr>
              <a:t>AGVO Definition ‘Kleines </a:t>
            </a:r>
            <a:r>
              <a:rPr lang="en-IE" sz="1800" dirty="0" err="1">
                <a:latin typeface="Calibri" panose="020F0502020204030204" pitchFamily="34" charset="0"/>
                <a:cs typeface="Calibri" panose="020F0502020204030204" pitchFamily="34" charset="0"/>
              </a:rPr>
              <a:t>Unternehmen</a:t>
            </a:r>
            <a:r>
              <a:rPr lang="en-IE" sz="1800" dirty="0">
                <a:latin typeface="Calibri" panose="020F0502020204030204" pitchFamily="34" charset="0"/>
                <a:cs typeface="Calibri" panose="020F0502020204030204" pitchFamily="34" charset="0"/>
              </a:rPr>
              <a:t> </a:t>
            </a:r>
            <a:r>
              <a:rPr lang="en-IE" sz="1800" dirty="0" err="1">
                <a:latin typeface="Calibri" panose="020F0502020204030204" pitchFamily="34" charset="0"/>
                <a:cs typeface="Calibri" panose="020F0502020204030204" pitchFamily="34" charset="0"/>
              </a:rPr>
              <a:t>mittlerer</a:t>
            </a:r>
            <a:r>
              <a:rPr lang="en-IE" sz="1800" dirty="0">
                <a:latin typeface="Calibri" panose="020F0502020204030204" pitchFamily="34" charset="0"/>
                <a:cs typeface="Calibri" panose="020F0502020204030204" pitchFamily="34" charset="0"/>
              </a:rPr>
              <a:t> </a:t>
            </a:r>
            <a:r>
              <a:rPr lang="en-IE" sz="1800" dirty="0" err="1">
                <a:latin typeface="Calibri" panose="020F0502020204030204" pitchFamily="34" charset="0"/>
                <a:cs typeface="Calibri" panose="020F0502020204030204" pitchFamily="34" charset="0"/>
              </a:rPr>
              <a:t>Kapitalisierung</a:t>
            </a:r>
            <a:r>
              <a:rPr lang="en-IE" sz="1800" dirty="0">
                <a:latin typeface="Calibri" panose="020F0502020204030204" pitchFamily="34" charset="0"/>
                <a:cs typeface="Calibri" panose="020F0502020204030204" pitchFamily="34" charset="0"/>
              </a:rPr>
              <a:t>’ (</a:t>
            </a:r>
            <a:r>
              <a:rPr lang="en-IE" sz="1800" dirty="0" err="1">
                <a:latin typeface="Calibri" panose="020F0502020204030204" pitchFamily="34" charset="0"/>
                <a:cs typeface="Calibri" panose="020F0502020204030204" pitchFamily="34" charset="0"/>
              </a:rPr>
              <a:t>auch</a:t>
            </a:r>
            <a:r>
              <a:rPr lang="en-IE" sz="1800" dirty="0">
                <a:latin typeface="Calibri" panose="020F0502020204030204" pitchFamily="34" charset="0"/>
                <a:cs typeface="Calibri" panose="020F0502020204030204" pitchFamily="34" charset="0"/>
              </a:rPr>
              <a:t> ‘</a:t>
            </a:r>
            <a:r>
              <a:rPr lang="en-IE" sz="1800" dirty="0" err="1">
                <a:latin typeface="Calibri" panose="020F0502020204030204" pitchFamily="34" charset="0"/>
                <a:cs typeface="Calibri" panose="020F0502020204030204" pitchFamily="34" charset="0"/>
              </a:rPr>
              <a:t>kleine</a:t>
            </a:r>
            <a:r>
              <a:rPr lang="en-IE" sz="1800" dirty="0">
                <a:latin typeface="Calibri" panose="020F0502020204030204" pitchFamily="34" charset="0"/>
                <a:cs typeface="Calibri" panose="020F0502020204030204" pitchFamily="34" charset="0"/>
              </a:rPr>
              <a:t> Midcap-</a:t>
            </a:r>
            <a:r>
              <a:rPr lang="en-IE" sz="1800" dirty="0" err="1">
                <a:latin typeface="Calibri" panose="020F0502020204030204" pitchFamily="34" charset="0"/>
                <a:cs typeface="Calibri" panose="020F0502020204030204" pitchFamily="34" charset="0"/>
              </a:rPr>
              <a:t>Unternehmen</a:t>
            </a:r>
            <a:r>
              <a:rPr lang="en-IE" sz="1800" dirty="0">
                <a:latin typeface="Calibri" panose="020F0502020204030204" pitchFamily="34" charset="0"/>
                <a:cs typeface="Calibri" panose="020F0502020204030204" pitchFamily="34" charset="0"/>
              </a:rPr>
              <a:t>’)</a:t>
            </a:r>
          </a:p>
          <a:p>
            <a:pPr lvl="1">
              <a:spcAft>
                <a:spcPts val="0"/>
              </a:spcAft>
            </a:pPr>
            <a:r>
              <a:rPr lang="de-DE" sz="1400" dirty="0">
                <a:latin typeface="Calibri" panose="020F0502020204030204" pitchFamily="34" charset="0"/>
                <a:cs typeface="Calibri" panose="020F0502020204030204" pitchFamily="34" charset="0"/>
              </a:rPr>
              <a:t>„Kein KMU und nicht mehr als 499 Mitarbeiter, dessen Jahresumsatz nicht mehr als 100 Mio. EUR oder Jahresbilanzsumme nicht mehr als 86 Mio. EUR nicht übersteigt“ </a:t>
            </a:r>
          </a:p>
          <a:p>
            <a:pPr lvl="1">
              <a:spcAft>
                <a:spcPts val="0"/>
              </a:spcAft>
            </a:pPr>
            <a:r>
              <a:rPr lang="de-DE" sz="1400" dirty="0">
                <a:latin typeface="Calibri" panose="020F0502020204030204" pitchFamily="34" charset="0"/>
                <a:cs typeface="Calibri" panose="020F0502020204030204" pitchFamily="34" charset="0"/>
              </a:rPr>
              <a:t>Für die Zwecke von Art. 56e Absatz 10 (Beihilfen in Form einer durch den Fonds „</a:t>
            </a:r>
            <a:r>
              <a:rPr lang="de-DE" sz="1400" dirty="0" err="1">
                <a:latin typeface="Calibri" panose="020F0502020204030204" pitchFamily="34" charset="0"/>
                <a:cs typeface="Calibri" panose="020F0502020204030204" pitchFamily="34" charset="0"/>
              </a:rPr>
              <a:t>InvestEU</a:t>
            </a:r>
            <a:r>
              <a:rPr lang="de-DE" sz="1400" dirty="0">
                <a:latin typeface="Calibri" panose="020F0502020204030204" pitchFamily="34" charset="0"/>
                <a:cs typeface="Calibri" panose="020F0502020204030204" pitchFamily="34" charset="0"/>
              </a:rPr>
              <a:t>“ geförderten Finanzierung bis max. EUR 16,5 Mio.) und Art. 56f (</a:t>
            </a:r>
            <a:r>
              <a:rPr lang="de-DE" sz="1400" dirty="0" err="1">
                <a:latin typeface="Calibri" panose="020F0502020204030204" pitchFamily="34" charset="0"/>
                <a:cs typeface="Calibri" panose="020F0502020204030204" pitchFamily="34" charset="0"/>
              </a:rPr>
              <a:t>InvestEU</a:t>
            </a:r>
            <a:r>
              <a:rPr lang="de-DE" sz="1400" dirty="0">
                <a:latin typeface="Calibri" panose="020F0502020204030204" pitchFamily="34" charset="0"/>
                <a:cs typeface="Calibri" panose="020F0502020204030204" pitchFamily="34" charset="0"/>
              </a:rPr>
              <a:t>-Beihilfen über Finanzintermediäre bis max. EUR 8,25 Mio.): „kein KMU und bis zu 499 Mitarbeiter“</a:t>
            </a:r>
          </a:p>
          <a:p>
            <a:pPr algn="just">
              <a:lnSpc>
                <a:spcPct val="115000"/>
              </a:lnSpc>
              <a:spcBef>
                <a:spcPts val="1200"/>
              </a:spcBef>
              <a:spcAft>
                <a:spcPts val="1200"/>
              </a:spcAft>
            </a:pPr>
            <a:r>
              <a:rPr lang="de-DE" sz="1800" dirty="0" err="1">
                <a:latin typeface="Calibri" panose="020F0502020204030204" pitchFamily="34" charset="0"/>
                <a:cs typeface="Calibri" panose="020F0502020204030204" pitchFamily="34" charset="0"/>
              </a:rPr>
              <a:t>zB</a:t>
            </a:r>
            <a:r>
              <a:rPr lang="de-DE" sz="1800" dirty="0">
                <a:latin typeface="Calibri" panose="020F0502020204030204" pitchFamily="34" charset="0"/>
                <a:cs typeface="Calibri" panose="020F0502020204030204" pitchFamily="34" charset="0"/>
              </a:rPr>
              <a:t> Beihilfen für KMU und ‚kleine </a:t>
            </a:r>
            <a:r>
              <a:rPr lang="de-DE" sz="1800" dirty="0" err="1">
                <a:latin typeface="Calibri" panose="020F0502020204030204" pitchFamily="34" charset="0"/>
                <a:cs typeface="Calibri" panose="020F0502020204030204" pitchFamily="34" charset="0"/>
              </a:rPr>
              <a:t>Midcap</a:t>
            </a:r>
            <a:r>
              <a:rPr lang="de-DE" sz="1800" dirty="0">
                <a:latin typeface="Calibri" panose="020F0502020204030204" pitchFamily="34" charset="0"/>
                <a:cs typeface="Calibri" panose="020F0502020204030204" pitchFamily="34" charset="0"/>
              </a:rPr>
              <a:t>-Unternehmen‘ gem. Art. 38b – </a:t>
            </a:r>
            <a:r>
              <a:rPr lang="de-DE" sz="1800" dirty="0">
                <a:effectLst/>
                <a:latin typeface="Calibri" panose="020F0502020204030204" pitchFamily="34" charset="0"/>
                <a:ea typeface="Calibri" panose="020F0502020204030204" pitchFamily="34" charset="0"/>
                <a:cs typeface="Calibri" panose="020F0502020204030204" pitchFamily="34" charset="0"/>
              </a:rPr>
              <a:t>Beihilfen in Form von Krediten, Bürgschaften oder Finanzprodukten, für die Begünstigung von Energieleistungsverträgen. Anmeldeschwellenwert = 30 Mio. EUR des gesamten ausstehenden Nominalbetrags je Begünstigten. Energieleistungsvertrag: Vertrag zwischen Begünstigtem und Erbringer einer Energieeffizienzverbesserung – </a:t>
            </a:r>
            <a:r>
              <a:rPr lang="de-DE" sz="1800" dirty="0">
                <a:latin typeface="Calibri" panose="020F0502020204030204" pitchFamily="34" charset="0"/>
                <a:ea typeface="Calibri" panose="020F0502020204030204" pitchFamily="34" charset="0"/>
                <a:cs typeface="Calibri" panose="020F0502020204030204" pitchFamily="34" charset="0"/>
              </a:rPr>
              <a:t>damit verbundene </a:t>
            </a:r>
            <a:r>
              <a:rPr lang="de-DE" sz="1800" dirty="0">
                <a:effectLst/>
                <a:latin typeface="Calibri" panose="020F0502020204030204" pitchFamily="34" charset="0"/>
                <a:ea typeface="Calibri" panose="020F0502020204030204" pitchFamily="34" charset="0"/>
                <a:cs typeface="Calibri" panose="020F0502020204030204" pitchFamily="34" charset="0"/>
              </a:rPr>
              <a:t>Investitionen in die Energieeffizienzverbesserung oder anderes vereinbartes Energieleistungskriterium, </a:t>
            </a:r>
            <a:r>
              <a:rPr lang="de-DE" sz="1800" dirty="0" err="1">
                <a:effectLst/>
                <a:latin typeface="Calibri" panose="020F0502020204030204" pitchFamily="34" charset="0"/>
                <a:ea typeface="Calibri" panose="020F0502020204030204" pitchFamily="34" charset="0"/>
                <a:cs typeface="Calibri" panose="020F0502020204030204" pitchFamily="34" charset="0"/>
              </a:rPr>
              <a:t>zB</a:t>
            </a:r>
            <a:r>
              <a:rPr lang="de-DE" sz="1800" dirty="0">
                <a:effectLst/>
                <a:latin typeface="Calibri" panose="020F0502020204030204" pitchFamily="34" charset="0"/>
                <a:ea typeface="Calibri" panose="020F0502020204030204" pitchFamily="34" charset="0"/>
                <a:cs typeface="Calibri" panose="020F0502020204030204" pitchFamily="34" charset="0"/>
              </a:rPr>
              <a:t> finanzielle Einsparungen.</a:t>
            </a:r>
            <a:endParaRPr lang="en-IE" sz="1800" dirty="0">
              <a:effectLst/>
              <a:latin typeface="Calibri" panose="020F0502020204030204" pitchFamily="34" charset="0"/>
              <a:ea typeface="Calibri" panose="020F0502020204030204" pitchFamily="34" charset="0"/>
              <a:cs typeface="Calibri" panose="020F0502020204030204" pitchFamily="34" charset="0"/>
            </a:endParaRPr>
          </a:p>
          <a:p>
            <a:pPr lvl="1">
              <a:spcAft>
                <a:spcPts val="0"/>
              </a:spcAft>
            </a:pPr>
            <a:endParaRPr lang="de-DE" sz="1800" dirty="0">
              <a:latin typeface="Calibri" panose="020F0502020204030204" pitchFamily="34" charset="0"/>
              <a:cs typeface="Calibri" panose="020F0502020204030204" pitchFamily="34" charset="0"/>
            </a:endParaRPr>
          </a:p>
          <a:p>
            <a:pPr marL="457200" lvl="1" indent="0">
              <a:spcAft>
                <a:spcPts val="0"/>
              </a:spcAft>
              <a:buNone/>
            </a:pPr>
            <a:endParaRPr lang="fr-BE" sz="1400" dirty="0">
              <a:latin typeface="Arial" panose="020B060402020202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A8A16CED-88DB-1A45-D845-46B3633031CE}"/>
              </a:ext>
            </a:extLst>
          </p:cNvPr>
          <p:cNvSpPr>
            <a:spLocks noGrp="1"/>
          </p:cNvSpPr>
          <p:nvPr>
            <p:ph type="title"/>
          </p:nvPr>
        </p:nvSpPr>
        <p:spPr/>
        <p:txBody>
          <a:bodyPr/>
          <a:lstStyle/>
          <a:p>
            <a:r>
              <a:rPr lang="fr-BE" dirty="0"/>
              <a:t>AGVO – </a:t>
            </a:r>
            <a:r>
              <a:rPr lang="fr-BE" dirty="0" err="1"/>
              <a:t>und</a:t>
            </a:r>
            <a:r>
              <a:rPr lang="fr-BE" dirty="0"/>
              <a:t> w</a:t>
            </a:r>
            <a:r>
              <a:rPr lang="de-DE" dirty="0" err="1"/>
              <a:t>as</a:t>
            </a:r>
            <a:r>
              <a:rPr lang="de-DE" dirty="0"/>
              <a:t> ist mit Unternehmen mittlerer Kapitalisierung?</a:t>
            </a:r>
            <a:endParaRPr lang="en-IE" dirty="0"/>
          </a:p>
        </p:txBody>
      </p:sp>
    </p:spTree>
    <p:extLst>
      <p:ext uri="{BB962C8B-B14F-4D97-AF65-F5344CB8AC3E}">
        <p14:creationId xmlns:p14="http://schemas.microsoft.com/office/powerpoint/2010/main" val="3775402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64401B-53E3-B08F-5DF9-594E785C5830}"/>
              </a:ext>
            </a:extLst>
          </p:cNvPr>
          <p:cNvSpPr>
            <a:spLocks noGrp="1"/>
          </p:cNvSpPr>
          <p:nvPr>
            <p:ph idx="1"/>
          </p:nvPr>
        </p:nvSpPr>
        <p:spPr>
          <a:xfrm>
            <a:off x="838199" y="2054831"/>
            <a:ext cx="10905699" cy="3652698"/>
          </a:xfrm>
        </p:spPr>
        <p:txBody>
          <a:bodyPr/>
          <a:lstStyle/>
          <a:p>
            <a:pPr marL="0" indent="0" algn="ctr">
              <a:spcAft>
                <a:spcPts val="1200"/>
              </a:spcAft>
              <a:buNone/>
            </a:pPr>
            <a:r>
              <a:rPr lang="de-DE" sz="2800" dirty="0">
                <a:latin typeface="Calibri" panose="020F0502020204030204" pitchFamily="34" charset="0"/>
                <a:cs typeface="Calibri" panose="020F0502020204030204" pitchFamily="34" charset="0"/>
              </a:rPr>
              <a:t>Neue De-minimis VO  (EU) 2023/2831, 13.12.2023</a:t>
            </a:r>
          </a:p>
          <a:p>
            <a:pPr>
              <a:spcAft>
                <a:spcPts val="600"/>
              </a:spcAft>
            </a:pPr>
            <a:r>
              <a:rPr lang="de-DE" dirty="0">
                <a:latin typeface="Calibri" panose="020F0502020204030204" pitchFamily="34" charset="0"/>
                <a:cs typeface="Calibri" panose="020F0502020204030204" pitchFamily="34" charset="0"/>
              </a:rPr>
              <a:t>Anhebung des Höchstbetrags von 200 000 EUR auf 300 000 EUR  pro Unternehmen über drei Kalenderjahre (Inflation!)</a:t>
            </a:r>
          </a:p>
          <a:p>
            <a:pPr>
              <a:spcAft>
                <a:spcPts val="600"/>
              </a:spcAft>
            </a:pPr>
            <a:r>
              <a:rPr lang="de-DE" dirty="0">
                <a:latin typeface="Calibri" panose="020F0502020204030204" pitchFamily="34" charset="0"/>
                <a:cs typeface="Calibri" panose="020F0502020204030204" pitchFamily="34" charset="0"/>
              </a:rPr>
              <a:t>Besonders relevant für KMU: geringerer Verwaltungsaufwand. Mitgliedstaaten sind ab 1.1.2026 verpflichtet, De-minimis Beihilfe in zentralem Register (auf nationaler oder EU-Ebene eingerichtet) zu erfassen</a:t>
            </a:r>
          </a:p>
        </p:txBody>
      </p:sp>
      <p:sp>
        <p:nvSpPr>
          <p:cNvPr id="6" name="Title 5">
            <a:extLst>
              <a:ext uri="{FF2B5EF4-FFF2-40B4-BE49-F238E27FC236}">
                <a16:creationId xmlns:a16="http://schemas.microsoft.com/office/drawing/2014/main" id="{0359AD28-E13F-2D4C-17E9-1067712BF172}"/>
              </a:ext>
            </a:extLst>
          </p:cNvPr>
          <p:cNvSpPr>
            <a:spLocks noGrp="1"/>
          </p:cNvSpPr>
          <p:nvPr>
            <p:ph type="title"/>
          </p:nvPr>
        </p:nvSpPr>
        <p:spPr/>
        <p:txBody>
          <a:bodyPr/>
          <a:lstStyle/>
          <a:p>
            <a:r>
              <a:rPr lang="fr-BE" sz="3200" dirty="0" err="1"/>
              <a:t>Ausser</a:t>
            </a:r>
            <a:r>
              <a:rPr lang="fr-BE" sz="3200" dirty="0"/>
              <a:t> AGVO. </a:t>
            </a:r>
            <a:br>
              <a:rPr lang="fr-BE" sz="3200" dirty="0"/>
            </a:br>
            <a:r>
              <a:rPr lang="fr-BE" sz="3200" dirty="0" err="1"/>
              <a:t>neue</a:t>
            </a:r>
            <a:r>
              <a:rPr lang="fr-BE" sz="3200" dirty="0"/>
              <a:t> Allgemeine De-minimis VO (EU) 2023/2831 </a:t>
            </a:r>
            <a:endParaRPr lang="en-IE" sz="3200" dirty="0"/>
          </a:p>
        </p:txBody>
      </p:sp>
    </p:spTree>
    <p:extLst>
      <p:ext uri="{BB962C8B-B14F-4D97-AF65-F5344CB8AC3E}">
        <p14:creationId xmlns:p14="http://schemas.microsoft.com/office/powerpoint/2010/main" val="1595580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64401B-53E3-B08F-5DF9-594E785C5830}"/>
              </a:ext>
            </a:extLst>
          </p:cNvPr>
          <p:cNvSpPr>
            <a:spLocks noGrp="1"/>
          </p:cNvSpPr>
          <p:nvPr>
            <p:ph idx="1"/>
          </p:nvPr>
        </p:nvSpPr>
        <p:spPr>
          <a:xfrm>
            <a:off x="838199" y="1571946"/>
            <a:ext cx="10905699" cy="4803193"/>
          </a:xfrm>
        </p:spPr>
        <p:txBody>
          <a:bodyPr/>
          <a:lstStyle/>
          <a:p>
            <a:pPr>
              <a:spcAft>
                <a:spcPts val="600"/>
              </a:spcAft>
            </a:pPr>
            <a:r>
              <a:rPr lang="de-DE" sz="1600" dirty="0">
                <a:latin typeface="Calibri" panose="020F0502020204030204" pitchFamily="34" charset="0"/>
                <a:cs typeface="Calibri" panose="020F0502020204030204" pitchFamily="34" charset="0"/>
              </a:rPr>
              <a:t>Befristeter Krisenrahmen – urspr. </a:t>
            </a:r>
            <a:r>
              <a:rPr lang="de-DE" sz="1600" dirty="0" err="1">
                <a:latin typeface="Calibri" panose="020F0502020204030204" pitchFamily="34" charset="0"/>
                <a:cs typeface="Calibri" panose="020F0502020204030204" pitchFamily="34" charset="0"/>
              </a:rPr>
              <a:t>Fassg</a:t>
            </a:r>
            <a:r>
              <a:rPr lang="de-DE" sz="1600" dirty="0">
                <a:latin typeface="Calibri" panose="020F0502020204030204" pitchFamily="34" charset="0"/>
                <a:cs typeface="Calibri" panose="020F0502020204030204" pitchFamily="34" charset="0"/>
              </a:rPr>
              <a:t>. März 2022 – Spielraum zur Stützung der Wirtschaft angesichts des russischen Kriegs gegen die Ukraine – danach mehrfach geändert – auch um im Einklang mit dem Industrieplan zum Grünen Deal Unterstützungsmaßnahmen in Sektoren zu fördern, die für den Übergang zu einer klimaneutralen Wirtschaft von entscheidender Bedeutung sind (März 2023)</a:t>
            </a:r>
          </a:p>
          <a:p>
            <a:pPr>
              <a:spcAft>
                <a:spcPts val="600"/>
              </a:spcAft>
            </a:pPr>
            <a:r>
              <a:rPr lang="de-DE" sz="1600" dirty="0">
                <a:latin typeface="Calibri" panose="020F0502020204030204" pitchFamily="34" charset="0"/>
                <a:cs typeface="Calibri" panose="020F0502020204030204" pitchFamily="34" charset="0"/>
              </a:rPr>
              <a:t>20.11.2023: Verlängerung der Geltungsdauer der Abschn. 2.1 ‚</a:t>
            </a:r>
            <a:r>
              <a:rPr lang="en-IE" sz="1600" dirty="0" err="1">
                <a:latin typeface="Calibri" panose="020F0502020204030204" pitchFamily="34" charset="0"/>
                <a:cs typeface="Calibri" panose="020F0502020204030204" pitchFamily="34" charset="0"/>
              </a:rPr>
              <a:t>Begrenzte</a:t>
            </a:r>
            <a:r>
              <a:rPr lang="en-IE" sz="1600" dirty="0">
                <a:latin typeface="Calibri" panose="020F0502020204030204" pitchFamily="34" charset="0"/>
                <a:cs typeface="Calibri" panose="020F0502020204030204" pitchFamily="34" charset="0"/>
              </a:rPr>
              <a:t> </a:t>
            </a:r>
            <a:r>
              <a:rPr lang="en-IE" sz="1600" dirty="0" err="1">
                <a:latin typeface="Calibri" panose="020F0502020204030204" pitchFamily="34" charset="0"/>
                <a:cs typeface="Calibri" panose="020F0502020204030204" pitchFamily="34" charset="0"/>
              </a:rPr>
              <a:t>Beihilfebeträge</a:t>
            </a:r>
            <a:r>
              <a:rPr lang="en-IE" sz="1600" dirty="0">
                <a:latin typeface="Calibri" panose="020F0502020204030204" pitchFamily="34" charset="0"/>
                <a:cs typeface="Calibri" panose="020F0502020204030204" pitchFamily="34" charset="0"/>
              </a:rPr>
              <a:t>’</a:t>
            </a:r>
            <a:r>
              <a:rPr lang="de-DE" sz="1600" dirty="0">
                <a:latin typeface="Calibri" panose="020F0502020204030204" pitchFamily="34" charset="0"/>
                <a:cs typeface="Calibri" panose="020F0502020204030204" pitchFamily="34" charset="0"/>
              </a:rPr>
              <a:t> und 2.4 ‚Beihilfen zum Ausgleich der höheren Energiepreise‘ bis 30.6.2024 und Anhebung einiger Obergrenzen in 2.1: von 250 000 EUR auf 280 000 EUR für die Landwirtschaft, von 300 000 EUR auf 335 000 EUR für Fischerei und Aquakultur und von 2 Mio. EUR auf 2,25 Mio. EUR für alle anderen Sektoren. </a:t>
            </a:r>
          </a:p>
          <a:p>
            <a:pPr>
              <a:spcAft>
                <a:spcPts val="600"/>
              </a:spcAft>
            </a:pPr>
            <a:r>
              <a:rPr lang="de-DE" sz="1600" dirty="0">
                <a:latin typeface="Calibri" panose="020F0502020204030204" pitchFamily="34" charset="0"/>
                <a:cs typeface="Calibri" panose="020F0502020204030204" pitchFamily="34" charset="0"/>
              </a:rPr>
              <a:t>Abschnitte 2.2 und 2.3 ‚Liquiditätshilfen‘, 2.7 ‚Senkung der Stromnachfrage‘ am 31.12.2023 ausgelaufen – enthielten KMU-bezogene Vorteile</a:t>
            </a:r>
          </a:p>
          <a:p>
            <a:pPr>
              <a:spcAft>
                <a:spcPts val="600"/>
              </a:spcAft>
            </a:pPr>
            <a:r>
              <a:rPr lang="de-DE" sz="1600" dirty="0">
                <a:latin typeface="Calibri" panose="020F0502020204030204" pitchFamily="34" charset="0"/>
                <a:cs typeface="Calibri" panose="020F0502020204030204" pitchFamily="34" charset="0"/>
              </a:rPr>
              <a:t>Abschnitte 2.5, 2.6 und 2.8 ‚‘Übergang zu einer klimaneutralen Wirtschaft‘ gelten weiterhin bis 31.12.2025. Enthalten KMU-bezogene Vorteile:</a:t>
            </a:r>
          </a:p>
          <a:p>
            <a:pPr lvl="1">
              <a:spcAft>
                <a:spcPts val="600"/>
              </a:spcAft>
            </a:pPr>
            <a:r>
              <a:rPr lang="de-DE" sz="1400" dirty="0">
                <a:latin typeface="Calibri" panose="020F0502020204030204" pitchFamily="34" charset="0"/>
                <a:cs typeface="Calibri" panose="020F0502020204030204" pitchFamily="34" charset="0"/>
              </a:rPr>
              <a:t>Investitions- und Betriebsbeihilfen für kleine Photovoltaik-, On-/Offshore/Wind/Wasserkraftanlagen im KMU-Eigentum – Abschn. 2.5 –müssen nicht ausgeschrieben werden</a:t>
            </a:r>
          </a:p>
          <a:p>
            <a:pPr lvl="1">
              <a:spcAft>
                <a:spcPts val="600"/>
              </a:spcAft>
            </a:pPr>
            <a:r>
              <a:rPr lang="de-DE" sz="1400" dirty="0">
                <a:latin typeface="Calibri" panose="020F0502020204030204" pitchFamily="34" charset="0"/>
                <a:cs typeface="Calibri" panose="020F0502020204030204" pitchFamily="34" charset="0"/>
              </a:rPr>
              <a:t>Beihilfen für Investitionen in Sektoren, die für den Übergang zu einer klimaneutralen Wirtschaft von strategischer Bedeutung sind – Abschn. 2.8: Mindesthaltedauer der geförderten materiellen Güter für KMU beträgt 3 statt sonst 5 Jahre</a:t>
            </a:r>
          </a:p>
          <a:p>
            <a:pPr>
              <a:spcAft>
                <a:spcPts val="600"/>
              </a:spcAft>
            </a:pPr>
            <a:endParaRPr lang="en-IE" sz="1800" dirty="0"/>
          </a:p>
        </p:txBody>
      </p:sp>
      <p:sp>
        <p:nvSpPr>
          <p:cNvPr id="6" name="Title 5">
            <a:extLst>
              <a:ext uri="{FF2B5EF4-FFF2-40B4-BE49-F238E27FC236}">
                <a16:creationId xmlns:a16="http://schemas.microsoft.com/office/drawing/2014/main" id="{0359AD28-E13F-2D4C-17E9-1067712BF172}"/>
              </a:ext>
            </a:extLst>
          </p:cNvPr>
          <p:cNvSpPr>
            <a:spLocks noGrp="1"/>
          </p:cNvSpPr>
          <p:nvPr>
            <p:ph type="title"/>
          </p:nvPr>
        </p:nvSpPr>
        <p:spPr/>
        <p:txBody>
          <a:bodyPr/>
          <a:lstStyle/>
          <a:p>
            <a:r>
              <a:rPr lang="fr-BE" sz="2400" dirty="0" err="1"/>
              <a:t>Ausser</a:t>
            </a:r>
            <a:r>
              <a:rPr lang="fr-BE" sz="2400" dirty="0"/>
              <a:t> AGVO: </a:t>
            </a:r>
            <a:r>
              <a:rPr lang="fr-BE" sz="2400" dirty="0" err="1"/>
              <a:t>Verlängerung</a:t>
            </a:r>
            <a:r>
              <a:rPr lang="fr-BE" sz="2400" dirty="0"/>
              <a:t> </a:t>
            </a:r>
            <a:r>
              <a:rPr lang="de-DE" sz="2400" dirty="0"/>
              <a:t>einiger ‚Kriseninstrumente‘ des Befristeten Rahmens zur Krisenbewältigung und Gestaltung des Wandels </a:t>
            </a:r>
            <a:endParaRPr lang="en-IE" sz="2400" dirty="0"/>
          </a:p>
        </p:txBody>
      </p:sp>
    </p:spTree>
    <p:extLst>
      <p:ext uri="{BB962C8B-B14F-4D97-AF65-F5344CB8AC3E}">
        <p14:creationId xmlns:p14="http://schemas.microsoft.com/office/powerpoint/2010/main" val="3474549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73A0758B-D170-9B8E-28DD-5EF5EFD9C42A}"/>
              </a:ext>
            </a:extLst>
          </p:cNvPr>
          <p:cNvSpPr>
            <a:spLocks noGrp="1"/>
          </p:cNvSpPr>
          <p:nvPr>
            <p:ph type="body" sz="quarter" idx="4294967295"/>
          </p:nvPr>
        </p:nvSpPr>
        <p:spPr>
          <a:xfrm>
            <a:off x="838200" y="2253876"/>
            <a:ext cx="10515600" cy="2035175"/>
          </a:xfrm>
        </p:spPr>
        <p:txBody>
          <a:bodyPr>
            <a:normAutofit fontScale="92500" lnSpcReduction="20000"/>
          </a:bodyPr>
          <a:lstStyle/>
          <a:p>
            <a:pPr marL="0" indent="0" algn="ctr">
              <a:buNone/>
            </a:pPr>
            <a:r>
              <a:rPr lang="de-DE" sz="3600" i="1" dirty="0">
                <a:solidFill>
                  <a:srgbClr val="004494"/>
                </a:solidFill>
              </a:rPr>
              <a:t>Die hier geäußerten Ansichten sind diejenigen des Vortragenden, und sind unter keinen Umständen als eine offizielle Stellungnahme der Europäischen Kommission zu betrachten</a:t>
            </a:r>
            <a:r>
              <a:rPr lang="de-DE" sz="3600" dirty="0">
                <a:solidFill>
                  <a:srgbClr val="004494"/>
                </a:solidFill>
              </a:rPr>
              <a:t>.</a:t>
            </a:r>
            <a:endParaRPr lang="en-GB" sz="3600" i="1" dirty="0">
              <a:solidFill>
                <a:srgbClr val="004494"/>
              </a:solidFill>
            </a:endParaRPr>
          </a:p>
          <a:p>
            <a:pPr algn="ctr"/>
            <a:endParaRPr lang="en-IE" dirty="0"/>
          </a:p>
        </p:txBody>
      </p:sp>
    </p:spTree>
    <p:extLst>
      <p:ext uri="{BB962C8B-B14F-4D97-AF65-F5344CB8AC3E}">
        <p14:creationId xmlns:p14="http://schemas.microsoft.com/office/powerpoint/2010/main" val="1315112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70177" y="4714827"/>
            <a:ext cx="3617290" cy="361995"/>
          </a:xfrm>
        </p:spPr>
        <p:txBody>
          <a:bodyPr/>
          <a:lstStyle/>
          <a:p>
            <a:pPr marL="0" indent="0">
              <a:buNone/>
            </a:pPr>
            <a:r>
              <a:rPr lang="en-IE" sz="1600" dirty="0">
                <a:hlinkClick r:id="rId3"/>
              </a:rPr>
              <a:t>EU Spotify</a:t>
            </a:r>
            <a:endParaRPr lang="en-GB" sz="1600" dirty="0"/>
          </a:p>
        </p:txBody>
      </p:sp>
      <p:sp>
        <p:nvSpPr>
          <p:cNvPr id="3" name="Title 2"/>
          <p:cNvSpPr>
            <a:spLocks noGrp="1"/>
          </p:cNvSpPr>
          <p:nvPr>
            <p:ph type="title"/>
          </p:nvPr>
        </p:nvSpPr>
        <p:spPr/>
        <p:txBody>
          <a:bodyPr/>
          <a:lstStyle/>
          <a:p>
            <a:r>
              <a:rPr lang="en-IE" dirty="0"/>
              <a:t>Keep in touch</a:t>
            </a:r>
            <a:endParaRPr lang="en-GB"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1630238"/>
            <a:ext cx="684199" cy="750146"/>
          </a:xfrm>
          <a:prstGeom prst="rect">
            <a:avLst/>
          </a:prstGeom>
        </p:spPr>
      </p:pic>
      <p:sp>
        <p:nvSpPr>
          <p:cNvPr id="2" name="Rectangle 1"/>
          <p:cNvSpPr/>
          <p:nvPr/>
        </p:nvSpPr>
        <p:spPr>
          <a:xfrm>
            <a:off x="1819504" y="1774881"/>
            <a:ext cx="1439818" cy="338554"/>
          </a:xfrm>
          <a:prstGeom prst="rect">
            <a:avLst/>
          </a:prstGeom>
        </p:spPr>
        <p:txBody>
          <a:bodyPr wrap="none">
            <a:spAutoFit/>
          </a:bodyPr>
          <a:lstStyle/>
          <a:p>
            <a:r>
              <a:rPr lang="en-GB" sz="1600" dirty="0">
                <a:hlinkClick r:id="rId5"/>
              </a:rPr>
              <a:t>ec.europa.eu/</a:t>
            </a:r>
            <a:endParaRPr lang="en-IE" sz="12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2635213"/>
            <a:ext cx="684199" cy="750146"/>
          </a:xfrm>
          <a:prstGeom prst="rect">
            <a:avLst/>
          </a:prstGeom>
        </p:spPr>
      </p:pic>
      <p:sp>
        <p:nvSpPr>
          <p:cNvPr id="7" name="Rectangle 6"/>
          <p:cNvSpPr/>
          <p:nvPr/>
        </p:nvSpPr>
        <p:spPr>
          <a:xfrm>
            <a:off x="1819504" y="2841009"/>
            <a:ext cx="1165704" cy="338554"/>
          </a:xfrm>
          <a:prstGeom prst="rect">
            <a:avLst/>
          </a:prstGeom>
        </p:spPr>
        <p:txBody>
          <a:bodyPr wrap="none">
            <a:spAutoFit/>
          </a:bodyPr>
          <a:lstStyle/>
          <a:p>
            <a:r>
              <a:rPr lang="en-GB" sz="1600" dirty="0">
                <a:hlinkClick r:id="rId6"/>
              </a:rPr>
              <a:t>europa.eu/</a:t>
            </a:r>
            <a:endParaRPr lang="en-GB" sz="1600" dirty="0"/>
          </a:p>
        </p:txBody>
      </p:sp>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0722" y="3587900"/>
            <a:ext cx="640631" cy="702230"/>
          </a:xfrm>
          <a:prstGeom prst="rect">
            <a:avLst/>
          </a:prstGeom>
        </p:spPr>
      </p:pic>
      <p:sp>
        <p:nvSpPr>
          <p:cNvPr id="9" name="Rectangle 8"/>
          <p:cNvSpPr/>
          <p:nvPr/>
        </p:nvSpPr>
        <p:spPr>
          <a:xfrm>
            <a:off x="1819504" y="3736212"/>
            <a:ext cx="1975221" cy="338554"/>
          </a:xfrm>
          <a:prstGeom prst="rect">
            <a:avLst/>
          </a:prstGeom>
        </p:spPr>
        <p:txBody>
          <a:bodyPr wrap="none">
            <a:spAutoFit/>
          </a:bodyPr>
          <a:lstStyle/>
          <a:p>
            <a:r>
              <a:rPr lang="en-IE" sz="1600" dirty="0">
                <a:hlinkClick r:id="rId8"/>
              </a:rPr>
              <a:t>@</a:t>
            </a:r>
            <a:r>
              <a:rPr lang="en-IE" sz="1600" dirty="0" err="1">
                <a:hlinkClick r:id="rId8"/>
              </a:rPr>
              <a:t>EU_Commission</a:t>
            </a:r>
            <a:r>
              <a:rPr lang="en-IE" sz="1600" dirty="0">
                <a:hlinkClick r:id="rId8"/>
              </a:rPr>
              <a:t> </a:t>
            </a:r>
            <a:endParaRPr lang="en-GB" sz="1200" dirty="0"/>
          </a:p>
        </p:txBody>
      </p:sp>
      <p:sp>
        <p:nvSpPr>
          <p:cNvPr id="10" name="Rectangle 9"/>
          <p:cNvSpPr/>
          <p:nvPr/>
        </p:nvSpPr>
        <p:spPr>
          <a:xfrm>
            <a:off x="1819504" y="4710652"/>
            <a:ext cx="6096000" cy="338554"/>
          </a:xfrm>
          <a:prstGeom prst="rect">
            <a:avLst/>
          </a:prstGeom>
        </p:spPr>
        <p:txBody>
          <a:bodyPr>
            <a:spAutoFit/>
          </a:bodyPr>
          <a:lstStyle/>
          <a:p>
            <a:r>
              <a:rPr lang="en-IE" sz="1600" dirty="0">
                <a:hlinkClick r:id="rId9"/>
              </a:rPr>
              <a:t>@</a:t>
            </a:r>
            <a:r>
              <a:rPr lang="en-IE" sz="1600" dirty="0" err="1">
                <a:hlinkClick r:id="rId9"/>
              </a:rPr>
              <a:t>EuropeanCommission</a:t>
            </a:r>
            <a:r>
              <a:rPr lang="en-IE" sz="1600" dirty="0">
                <a:hlinkClick r:id="rId9"/>
              </a:rPr>
              <a:t> </a:t>
            </a:r>
            <a:endParaRPr lang="en-GB" sz="1200" dirty="0"/>
          </a:p>
        </p:txBody>
      </p:sp>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80922" y="4538287"/>
            <a:ext cx="620230" cy="681506"/>
          </a:xfrm>
          <a:prstGeom prst="rect">
            <a:avLst/>
          </a:prstGeom>
        </p:spPr>
      </p:pic>
      <p:sp>
        <p:nvSpPr>
          <p:cNvPr id="12" name="Rectangle 11"/>
          <p:cNvSpPr/>
          <p:nvPr/>
        </p:nvSpPr>
        <p:spPr>
          <a:xfrm>
            <a:off x="1819504" y="5661644"/>
            <a:ext cx="6096000" cy="338554"/>
          </a:xfrm>
          <a:prstGeom prst="rect">
            <a:avLst/>
          </a:prstGeom>
        </p:spPr>
        <p:txBody>
          <a:bodyPr>
            <a:spAutoFit/>
          </a:bodyPr>
          <a:lstStyle/>
          <a:p>
            <a:r>
              <a:rPr lang="en-IE" sz="1600" dirty="0">
                <a:hlinkClick r:id="rId11"/>
              </a:rPr>
              <a:t>European Commission</a:t>
            </a:r>
            <a:endParaRPr lang="en-GB" sz="1200" dirty="0">
              <a:hlinkClick r:id="rId11"/>
            </a:endParaRPr>
          </a:p>
        </p:txBody>
      </p: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0922" y="5491270"/>
            <a:ext cx="620230" cy="681506"/>
          </a:xfrm>
          <a:prstGeom prst="rect">
            <a:avLst/>
          </a:prstGeom>
        </p:spPr>
      </p:pic>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363060" y="1661642"/>
            <a:ext cx="647562" cy="711537"/>
          </a:xfrm>
          <a:prstGeom prst="rect">
            <a:avLst/>
          </a:prstGeom>
        </p:spPr>
      </p:pic>
      <p:sp>
        <p:nvSpPr>
          <p:cNvPr id="15" name="Rectangle 14"/>
          <p:cNvSpPr/>
          <p:nvPr/>
        </p:nvSpPr>
        <p:spPr>
          <a:xfrm>
            <a:off x="6156397" y="1792054"/>
            <a:ext cx="3798073" cy="338554"/>
          </a:xfrm>
          <a:prstGeom prst="rect">
            <a:avLst/>
          </a:prstGeom>
        </p:spPr>
        <p:txBody>
          <a:bodyPr wrap="square">
            <a:spAutoFit/>
          </a:bodyPr>
          <a:lstStyle/>
          <a:p>
            <a:r>
              <a:rPr lang="en-IE" sz="1600" dirty="0">
                <a:hlinkClick r:id="rId14"/>
              </a:rPr>
              <a:t>europeancommission</a:t>
            </a:r>
            <a:r>
              <a:rPr lang="en-IE" sz="1600" dirty="0"/>
              <a:t> </a:t>
            </a:r>
            <a:endParaRPr lang="en-GB" sz="1200" dirty="0"/>
          </a:p>
        </p:txBody>
      </p:sp>
      <p:pic>
        <p:nvPicPr>
          <p:cNvPr id="16" name="Picture 1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402348" y="2611751"/>
            <a:ext cx="568985" cy="623695"/>
          </a:xfrm>
          <a:prstGeom prst="rect">
            <a:avLst/>
          </a:prstGeom>
        </p:spPr>
      </p:pic>
      <p:sp>
        <p:nvSpPr>
          <p:cNvPr id="17" name="Rectangle 16">
            <a:hlinkClick r:id="rId16"/>
          </p:cNvPr>
          <p:cNvSpPr/>
          <p:nvPr/>
        </p:nvSpPr>
        <p:spPr>
          <a:xfrm>
            <a:off x="6156397" y="2749321"/>
            <a:ext cx="2465740" cy="338554"/>
          </a:xfrm>
          <a:prstGeom prst="rect">
            <a:avLst/>
          </a:prstGeom>
        </p:spPr>
        <p:txBody>
          <a:bodyPr wrap="none">
            <a:spAutoFit/>
          </a:bodyPr>
          <a:lstStyle/>
          <a:p>
            <a:r>
              <a:rPr lang="en-GB" sz="1600" dirty="0">
                <a:hlinkClick r:id="rId16"/>
              </a:rPr>
              <a:t>@</a:t>
            </a:r>
            <a:r>
              <a:rPr lang="en-GB" sz="1600" dirty="0" err="1">
                <a:hlinkClick r:id="rId16"/>
              </a:rPr>
              <a:t>EuropeanCommission</a:t>
            </a:r>
            <a:endParaRPr lang="en-GB" sz="1200" dirty="0"/>
          </a:p>
        </p:txBody>
      </p:sp>
      <p:sp>
        <p:nvSpPr>
          <p:cNvPr id="18" name="Rectangle 17"/>
          <p:cNvSpPr/>
          <p:nvPr/>
        </p:nvSpPr>
        <p:spPr>
          <a:xfrm>
            <a:off x="6270177" y="3733427"/>
            <a:ext cx="927242" cy="338554"/>
          </a:xfrm>
          <a:prstGeom prst="rect">
            <a:avLst/>
          </a:prstGeom>
        </p:spPr>
        <p:txBody>
          <a:bodyPr wrap="none">
            <a:spAutoFit/>
          </a:bodyPr>
          <a:lstStyle/>
          <a:p>
            <a:r>
              <a:rPr lang="en-IE" sz="1600" dirty="0">
                <a:hlinkClick r:id="rId17"/>
              </a:rPr>
              <a:t>EUTube</a:t>
            </a:r>
            <a:endParaRPr lang="en-IE" sz="1200" dirty="0"/>
          </a:p>
        </p:txBody>
      </p:sp>
      <p:pic>
        <p:nvPicPr>
          <p:cNvPr id="19" name="Picture 1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99823" y="3542487"/>
            <a:ext cx="660728" cy="726004"/>
          </a:xfrm>
          <a:prstGeom prst="rect">
            <a:avLst/>
          </a:prstGeom>
        </p:spPr>
      </p:pic>
      <p:pic>
        <p:nvPicPr>
          <p:cNvPr id="20" name="Picture 19"/>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381661" y="4514763"/>
            <a:ext cx="695271" cy="762124"/>
          </a:xfrm>
          <a:prstGeom prst="rect">
            <a:avLst/>
          </a:prstGeom>
        </p:spPr>
      </p:pic>
    </p:spTree>
    <p:extLst>
      <p:ext uri="{BB962C8B-B14F-4D97-AF65-F5344CB8AC3E}">
        <p14:creationId xmlns:p14="http://schemas.microsoft.com/office/powerpoint/2010/main" val="1244639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7013" y="678094"/>
            <a:ext cx="10156297" cy="1684617"/>
          </a:xfrm>
        </p:spPr>
        <p:txBody>
          <a:bodyPr/>
          <a:lstStyle/>
          <a:p>
            <a:r>
              <a:rPr lang="en-IE" dirty="0" err="1"/>
              <a:t>Danke</a:t>
            </a:r>
            <a:r>
              <a:rPr lang="en-IE" dirty="0"/>
              <a:t> für </a:t>
            </a:r>
            <a:r>
              <a:rPr lang="en-IE" dirty="0" err="1"/>
              <a:t>Ihre</a:t>
            </a:r>
            <a:r>
              <a:rPr lang="en-IE" dirty="0"/>
              <a:t> </a:t>
            </a:r>
            <a:r>
              <a:rPr lang="en-IE" dirty="0" err="1"/>
              <a:t>Aufmerksamkeit</a:t>
            </a:r>
            <a:endParaRPr lang="en-GB" dirty="0"/>
          </a:p>
        </p:txBody>
      </p:sp>
      <p:sp>
        <p:nvSpPr>
          <p:cNvPr id="3" name="Subtitle 2"/>
          <p:cNvSpPr>
            <a:spLocks noGrp="1"/>
          </p:cNvSpPr>
          <p:nvPr>
            <p:ph type="subTitle" idx="1"/>
          </p:nvPr>
        </p:nvSpPr>
        <p:spPr>
          <a:xfrm>
            <a:off x="759575" y="4646436"/>
            <a:ext cx="8941016" cy="1281754"/>
          </a:xfrm>
        </p:spPr>
        <p:txBody>
          <a:bodyPr wrap="square" anchor="b" anchorCtr="0"/>
          <a:lstStyle/>
          <a:p>
            <a:r>
              <a:rPr lang="en-US" sz="1050" b="1" dirty="0"/>
              <a:t>© European Union 2020</a:t>
            </a:r>
          </a:p>
          <a:p>
            <a:r>
              <a:rPr lang="en-US" sz="1050" dirty="0"/>
              <a:t>Unless otherwise noted the reuse of this presentation is </a:t>
            </a:r>
            <a:r>
              <a:rPr lang="en-US" sz="1050" dirty="0" err="1"/>
              <a:t>authorised</a:t>
            </a:r>
            <a:r>
              <a:rPr lang="en-US" sz="1050" dirty="0"/>
              <a:t> under the </a:t>
            </a:r>
            <a:r>
              <a:rPr lang="en-US" sz="1050" dirty="0">
                <a:hlinkClick r:id="rId3"/>
              </a:rPr>
              <a:t>CC BY 4.0 </a:t>
            </a:r>
            <a:r>
              <a:rPr lang="en-US" sz="1050" dirty="0"/>
              <a:t>license. For any use or reproduction of elements that are not owned by the EU, permission may need to be sought directly from the respective right holders.</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Tree>
    <p:extLst>
      <p:ext uri="{BB962C8B-B14F-4D97-AF65-F5344CB8AC3E}">
        <p14:creationId xmlns:p14="http://schemas.microsoft.com/office/powerpoint/2010/main" val="427361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BD67-26EB-8DDB-8DDB-8181AB901CE4}"/>
              </a:ext>
            </a:extLst>
          </p:cNvPr>
          <p:cNvSpPr>
            <a:spLocks noGrp="1"/>
          </p:cNvSpPr>
          <p:nvPr>
            <p:ph type="title"/>
          </p:nvPr>
        </p:nvSpPr>
        <p:spPr/>
        <p:txBody>
          <a:bodyPr/>
          <a:lstStyle/>
          <a:p>
            <a:r>
              <a:rPr lang="fr-BE" dirty="0"/>
              <a:t>Die AGVO</a:t>
            </a:r>
            <a:endParaRPr lang="en-IE" dirty="0"/>
          </a:p>
        </p:txBody>
      </p:sp>
      <p:sp>
        <p:nvSpPr>
          <p:cNvPr id="3" name="Content Placeholder 2">
            <a:extLst>
              <a:ext uri="{FF2B5EF4-FFF2-40B4-BE49-F238E27FC236}">
                <a16:creationId xmlns:a16="http://schemas.microsoft.com/office/drawing/2014/main" id="{86EB9A7C-8D76-ADE7-4E37-33FAE16FD5BA}"/>
              </a:ext>
            </a:extLst>
          </p:cNvPr>
          <p:cNvSpPr>
            <a:spLocks noGrp="1"/>
          </p:cNvSpPr>
          <p:nvPr>
            <p:ph idx="1"/>
          </p:nvPr>
        </p:nvSpPr>
        <p:spPr/>
        <p:txBody>
          <a:bodyPr/>
          <a:lstStyle/>
          <a:p>
            <a:pPr>
              <a:spcAft>
                <a:spcPts val="600"/>
              </a:spcAft>
            </a:pPr>
            <a:r>
              <a:rPr lang="en-IE" sz="2000" u="sng" dirty="0">
                <a:latin typeface="Calibri" panose="020F0502020204030204" pitchFamily="34" charset="0"/>
                <a:cs typeface="Calibri" panose="020F0502020204030204" pitchFamily="34" charset="0"/>
              </a:rPr>
              <a:t>A</a:t>
            </a:r>
            <a:r>
              <a:rPr lang="en-IE" sz="2000" dirty="0">
                <a:latin typeface="Calibri" panose="020F0502020204030204" pitchFamily="34" charset="0"/>
                <a:cs typeface="Calibri" panose="020F0502020204030204" pitchFamily="34" charset="0"/>
              </a:rPr>
              <a:t>llgemeine </a:t>
            </a:r>
            <a:r>
              <a:rPr lang="en-IE" sz="2000" u="sng" dirty="0" err="1">
                <a:latin typeface="Calibri" panose="020F0502020204030204" pitchFamily="34" charset="0"/>
                <a:cs typeface="Calibri" panose="020F0502020204030204" pitchFamily="34" charset="0"/>
              </a:rPr>
              <a:t>G</a:t>
            </a:r>
            <a:r>
              <a:rPr lang="en-IE" sz="2000" dirty="0" err="1">
                <a:latin typeface="Calibri" panose="020F0502020204030204" pitchFamily="34" charset="0"/>
                <a:cs typeface="Calibri" panose="020F0502020204030204" pitchFamily="34" charset="0"/>
              </a:rPr>
              <a:t>ruppenfreistellungs</a:t>
            </a:r>
            <a:r>
              <a:rPr lang="en-IE" sz="2000" u="sng" dirty="0" err="1">
                <a:latin typeface="Calibri" panose="020F0502020204030204" pitchFamily="34" charset="0"/>
                <a:cs typeface="Calibri" panose="020F0502020204030204" pitchFamily="34" charset="0"/>
              </a:rPr>
              <a:t>v</a:t>
            </a:r>
            <a:r>
              <a:rPr lang="en-IE" sz="2000" dirty="0" err="1">
                <a:latin typeface="Calibri" panose="020F0502020204030204" pitchFamily="34" charset="0"/>
                <a:cs typeface="Calibri" panose="020F0502020204030204" pitchFamily="34" charset="0"/>
              </a:rPr>
              <a:t>er</a:t>
            </a:r>
            <a:r>
              <a:rPr lang="en-IE" sz="2000" u="sng" dirty="0" err="1">
                <a:latin typeface="Calibri" panose="020F0502020204030204" pitchFamily="34" charset="0"/>
                <a:cs typeface="Calibri" panose="020F0502020204030204" pitchFamily="34" charset="0"/>
              </a:rPr>
              <a:t>o</a:t>
            </a:r>
            <a:r>
              <a:rPr lang="en-IE" sz="2000" dirty="0" err="1">
                <a:latin typeface="Calibri" panose="020F0502020204030204" pitchFamily="34" charset="0"/>
                <a:cs typeface="Calibri" panose="020F0502020204030204" pitchFamily="34" charset="0"/>
              </a:rPr>
              <a:t>rdnung</a:t>
            </a:r>
            <a:r>
              <a:rPr lang="en-IE" sz="2000" dirty="0">
                <a:latin typeface="Calibri" panose="020F0502020204030204" pitchFamily="34" charset="0"/>
                <a:cs typeface="Calibri" panose="020F0502020204030204" pitchFamily="34" charset="0"/>
              </a:rPr>
              <a:t> – VO (EU) Nr. 651/2014</a:t>
            </a:r>
          </a:p>
          <a:p>
            <a:pPr>
              <a:spcAft>
                <a:spcPts val="600"/>
              </a:spcAft>
            </a:pPr>
            <a:r>
              <a:rPr lang="de-DE" sz="2000" dirty="0">
                <a:latin typeface="Calibri" panose="020F0502020204030204" pitchFamily="34" charset="0"/>
                <a:cs typeface="Calibri" panose="020F0502020204030204" pitchFamily="34" charset="0"/>
              </a:rPr>
              <a:t>erklärt bestimmte Gruppen von Beihilfen als </a:t>
            </a:r>
            <a:r>
              <a:rPr lang="de-DE" sz="2000" dirty="0" err="1">
                <a:latin typeface="Calibri" panose="020F0502020204030204" pitchFamily="34" charset="0"/>
                <a:cs typeface="Calibri" panose="020F0502020204030204" pitchFamily="34" charset="0"/>
              </a:rPr>
              <a:t>iSv</a:t>
            </a:r>
            <a:r>
              <a:rPr lang="de-DE" sz="2000" dirty="0">
                <a:latin typeface="Calibri" panose="020F0502020204030204" pitchFamily="34" charset="0"/>
                <a:cs typeface="Calibri" panose="020F0502020204030204" pitchFamily="34" charset="0"/>
              </a:rPr>
              <a:t> Art. 107 Abs. 3 AEUV  mit dem Gemeinsamen Markt vereinbar und somit als von der Anmeldepflicht nach Art. 108 Abs. 3 freigestellt</a:t>
            </a:r>
          </a:p>
          <a:p>
            <a:pPr>
              <a:spcAft>
                <a:spcPts val="600"/>
              </a:spcAft>
            </a:pPr>
            <a:r>
              <a:rPr lang="de-DE" sz="2000" dirty="0">
                <a:effectLst/>
                <a:latin typeface="Calibri" panose="020F0502020204030204" pitchFamily="34" charset="0"/>
                <a:ea typeface="Times New Roman" panose="02020603050405020304" pitchFamily="18" charset="0"/>
                <a:cs typeface="Calibri" panose="020F0502020204030204" pitchFamily="34" charset="0"/>
              </a:rPr>
              <a:t>Ziel: wirksame Beihilfekontrolle einerseits –  Verwaltungsvereinfachung andererseits</a:t>
            </a:r>
          </a:p>
          <a:p>
            <a:pPr>
              <a:spcAft>
                <a:spcPts val="600"/>
              </a:spcAft>
            </a:pPr>
            <a:r>
              <a:rPr lang="de-DE" sz="2000" dirty="0">
                <a:latin typeface="Calibri" panose="020F0502020204030204" pitchFamily="34" charset="0"/>
                <a:cs typeface="Calibri" panose="020F0502020204030204" pitchFamily="34" charset="0"/>
              </a:rPr>
              <a:t>Inkrafttreten am 1.7.2014 – gültig bis 31.12.2026</a:t>
            </a:r>
          </a:p>
          <a:p>
            <a:pPr>
              <a:spcAft>
                <a:spcPts val="600"/>
              </a:spcAft>
            </a:pPr>
            <a:r>
              <a:rPr lang="de-DE" sz="2000" dirty="0">
                <a:latin typeface="Calibri" panose="020F0502020204030204" pitchFamily="34" charset="0"/>
                <a:cs typeface="Calibri" panose="020F0502020204030204" pitchFamily="34" charset="0"/>
              </a:rPr>
              <a:t>Mehrfach geändert –  zuletzt durch VO (EU) 2023/1315 vom 23.6.2023</a:t>
            </a:r>
          </a:p>
          <a:p>
            <a:pPr>
              <a:spcAft>
                <a:spcPts val="600"/>
              </a:spcAft>
            </a:pPr>
            <a:r>
              <a:rPr lang="de-DE" sz="2000" dirty="0">
                <a:effectLst/>
                <a:latin typeface="Calibri" panose="020F0502020204030204" pitchFamily="34" charset="0"/>
                <a:ea typeface="Times New Roman" panose="02020603050405020304" pitchFamily="18" charset="0"/>
                <a:cs typeface="Calibri" panose="020F0502020204030204" pitchFamily="34" charset="0"/>
              </a:rPr>
              <a:t>konsolidierter Text der geänderten AGVO veröffentlicht auf </a:t>
            </a:r>
            <a:r>
              <a:rPr lang="de-DE" sz="2000" dirty="0" err="1">
                <a:effectLst/>
                <a:latin typeface="Calibri" panose="020F0502020204030204" pitchFamily="34" charset="0"/>
                <a:ea typeface="Times New Roman" panose="02020603050405020304" pitchFamily="18" charset="0"/>
                <a:cs typeface="Calibri" panose="020F0502020204030204" pitchFamily="34" charset="0"/>
              </a:rPr>
              <a:t>EURLex</a:t>
            </a:r>
            <a:r>
              <a:rPr lang="de-DE" sz="2000" dirty="0">
                <a:effectLst/>
                <a:latin typeface="Calibri" panose="020F0502020204030204" pitchFamily="34" charset="0"/>
                <a:ea typeface="Times New Roman" panose="02020603050405020304" pitchFamily="18" charset="0"/>
                <a:cs typeface="Calibri" panose="020F0502020204030204" pitchFamily="34" charset="0"/>
              </a:rPr>
              <a:t> </a:t>
            </a:r>
            <a:r>
              <a:rPr lang="de-DE" sz="2000" u="none" strike="noStrike" dirty="0">
                <a:effectLst/>
                <a:latin typeface="Calibri" panose="020F0502020204030204" pitchFamily="34" charset="0"/>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https://eur-lex.europa.eu/legal-content/EN/ALL/?uri=CELEX:02014R0651-20230701</a:t>
            </a:r>
            <a:r>
              <a:rPr lang="de-DE" sz="2000" dirty="0">
                <a:effectLst/>
                <a:latin typeface="Calibri" panose="020F0502020204030204" pitchFamily="34" charset="0"/>
                <a:ea typeface="Times New Roman" panose="02020603050405020304" pitchFamily="18" charset="0"/>
                <a:cs typeface="Calibri" panose="020F0502020204030204" pitchFamily="34" charset="0"/>
              </a:rPr>
              <a:t> (zu Informationszwecken – ohne Rechtswirkung)</a:t>
            </a:r>
            <a:endParaRPr lang="en-IE" sz="2000" dirty="0">
              <a:effectLst/>
              <a:latin typeface="Calibri" panose="020F0502020204030204" pitchFamily="34" charset="0"/>
              <a:ea typeface="Times New Roman" panose="02020603050405020304" pitchFamily="18" charset="0"/>
              <a:cs typeface="Calibri" panose="020F0502020204030204" pitchFamily="34" charset="0"/>
            </a:endParaRPr>
          </a:p>
          <a:p>
            <a:pPr>
              <a:spcAft>
                <a:spcPts val="600"/>
              </a:spcAft>
            </a:pPr>
            <a:endParaRPr lang="de-DE"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E" sz="2000" dirty="0"/>
          </a:p>
        </p:txBody>
      </p:sp>
    </p:spTree>
    <p:extLst>
      <p:ext uri="{BB962C8B-B14F-4D97-AF65-F5344CB8AC3E}">
        <p14:creationId xmlns:p14="http://schemas.microsoft.com/office/powerpoint/2010/main" val="1289839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B5299A-B46C-6965-839B-FC0FE8559A8E}"/>
              </a:ext>
            </a:extLst>
          </p:cNvPr>
          <p:cNvSpPr>
            <a:spLocks noGrp="1"/>
          </p:cNvSpPr>
          <p:nvPr>
            <p:ph idx="1"/>
          </p:nvPr>
        </p:nvSpPr>
        <p:spPr/>
        <p:txBody>
          <a:bodyPr/>
          <a:lstStyle/>
          <a:p>
            <a:pPr>
              <a:lnSpc>
                <a:spcPct val="115000"/>
              </a:lnSpc>
              <a:spcAft>
                <a:spcPts val="600"/>
              </a:spcAft>
            </a:pPr>
            <a:r>
              <a:rPr lang="de-DE" dirty="0">
                <a:latin typeface="Calibri" panose="020F0502020204030204" pitchFamily="34" charset="0"/>
                <a:ea typeface="Times New Roman" panose="02020603050405020304" pitchFamily="18" charset="0"/>
                <a:cs typeface="Times New Roman" panose="02020603050405020304" pitchFamily="18" charset="0"/>
              </a:rPr>
              <a:t>Wozu? </a:t>
            </a:r>
          </a:p>
          <a:p>
            <a:pPr lvl="1">
              <a:lnSpc>
                <a:spcPct val="115000"/>
              </a:lnSpc>
              <a:spcAft>
                <a:spcPts val="600"/>
              </a:spcAft>
            </a:pPr>
            <a:r>
              <a:rPr lang="de-DE" dirty="0">
                <a:effectLst/>
                <a:latin typeface="Calibri" panose="020F0502020204030204" pitchFamily="34" charset="0"/>
                <a:ea typeface="Times New Roman" panose="02020603050405020304" pitchFamily="18" charset="0"/>
                <a:cs typeface="Times New Roman" panose="02020603050405020304" pitchFamily="18" charset="0"/>
              </a:rPr>
              <a:t>Die parallel überarbeiteten relevanten  EU-Regeln für anmeldepflichtige Beihilfen ergänzen (Leitlinien, Unionsrahmen)</a:t>
            </a:r>
          </a:p>
          <a:p>
            <a:pPr lvl="1">
              <a:lnSpc>
                <a:spcPct val="115000"/>
              </a:lnSpc>
              <a:spcAft>
                <a:spcPts val="600"/>
              </a:spcAft>
            </a:pPr>
            <a:r>
              <a:rPr lang="de-DE" dirty="0">
                <a:effectLst/>
                <a:latin typeface="Calibri" panose="020F0502020204030204" pitchFamily="34" charset="0"/>
                <a:ea typeface="Times New Roman" panose="02020603050405020304" pitchFamily="18" charset="0"/>
                <a:cs typeface="Times New Roman" panose="02020603050405020304" pitchFamily="18" charset="0"/>
              </a:rPr>
              <a:t>Marktentwicklungen, technischen Entwicklungen, neuen Prioritäten der Kommission Rechnung tragen – insbesondere dem europäischen Grünen Deal und der Industrie- und der Digitalstrategie</a:t>
            </a:r>
          </a:p>
          <a:p>
            <a:pPr>
              <a:lnSpc>
                <a:spcPct val="115000"/>
              </a:lnSpc>
              <a:spcAft>
                <a:spcPts val="600"/>
              </a:spcAft>
            </a:pPr>
            <a:r>
              <a:rPr lang="de-DE" dirty="0">
                <a:effectLst/>
                <a:latin typeface="Calibri" panose="020F0502020204030204" pitchFamily="34" charset="0"/>
                <a:ea typeface="Times New Roman" panose="02020603050405020304" pitchFamily="18" charset="0"/>
                <a:cs typeface="Times New Roman" panose="02020603050405020304" pitchFamily="18" charset="0"/>
              </a:rPr>
              <a:t>Was?</a:t>
            </a:r>
          </a:p>
          <a:p>
            <a:pPr lvl="1">
              <a:lnSpc>
                <a:spcPct val="115000"/>
              </a:lnSpc>
              <a:spcAft>
                <a:spcPts val="600"/>
              </a:spcAft>
            </a:pPr>
            <a:r>
              <a:rPr lang="de-DE" dirty="0">
                <a:effectLst/>
                <a:latin typeface="Calibri" panose="020F0502020204030204" pitchFamily="34" charset="0"/>
                <a:ea typeface="Times New Roman" panose="02020603050405020304" pitchFamily="18" charset="0"/>
                <a:cs typeface="Times New Roman" panose="02020603050405020304" pitchFamily="18" charset="0"/>
              </a:rPr>
              <a:t>weitestgehenden Änderungen in den Bereichen Regionalbeihilfen, Risikofinanzierungsbeihilfen, Forschungs-, Entwicklungs- und Innovationsbeihilfen und Umwelt- und Energiebeihilfen</a:t>
            </a:r>
          </a:p>
          <a:p>
            <a:pPr lvl="1">
              <a:lnSpc>
                <a:spcPct val="115000"/>
              </a:lnSpc>
              <a:spcAft>
                <a:spcPts val="600"/>
              </a:spcAft>
            </a:pPr>
            <a:r>
              <a:rPr lang="de-DE" dirty="0">
                <a:effectLst/>
                <a:latin typeface="Calibri" panose="020F0502020204030204" pitchFamily="34" charset="0"/>
                <a:ea typeface="Times New Roman" panose="02020603050405020304" pitchFamily="18" charset="0"/>
                <a:cs typeface="Times New Roman" panose="02020603050405020304" pitchFamily="18" charset="0"/>
              </a:rPr>
              <a:t>Anhebung der ‚Anmeldeschwellen‘ in zahlreichen Beihilfegruppen </a:t>
            </a:r>
          </a:p>
          <a:p>
            <a:pPr>
              <a:spcAft>
                <a:spcPts val="600"/>
              </a:spcAft>
            </a:pPr>
            <a:endParaRPr lang="en-IE" dirty="0"/>
          </a:p>
        </p:txBody>
      </p:sp>
      <p:sp>
        <p:nvSpPr>
          <p:cNvPr id="3" name="Title 2">
            <a:extLst>
              <a:ext uri="{FF2B5EF4-FFF2-40B4-BE49-F238E27FC236}">
                <a16:creationId xmlns:a16="http://schemas.microsoft.com/office/drawing/2014/main" id="{AA9D5CEA-15BC-533D-5459-2634BB1C7433}"/>
              </a:ext>
            </a:extLst>
          </p:cNvPr>
          <p:cNvSpPr>
            <a:spLocks noGrp="1"/>
          </p:cNvSpPr>
          <p:nvPr>
            <p:ph type="title"/>
          </p:nvPr>
        </p:nvSpPr>
        <p:spPr/>
        <p:txBody>
          <a:bodyPr/>
          <a:lstStyle/>
          <a:p>
            <a:r>
              <a:rPr lang="fr-BE" dirty="0"/>
              <a:t>AGVO. </a:t>
            </a:r>
            <a:r>
              <a:rPr lang="fr-BE" dirty="0" err="1"/>
              <a:t>Überarbeitung</a:t>
            </a:r>
            <a:r>
              <a:rPr lang="fr-BE" dirty="0"/>
              <a:t> 2023 </a:t>
            </a:r>
            <a:endParaRPr lang="en-IE" dirty="0"/>
          </a:p>
        </p:txBody>
      </p:sp>
    </p:spTree>
    <p:extLst>
      <p:ext uri="{BB962C8B-B14F-4D97-AF65-F5344CB8AC3E}">
        <p14:creationId xmlns:p14="http://schemas.microsoft.com/office/powerpoint/2010/main" val="345248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7DA34D-F126-A4AA-48A3-B2560BC5607D}"/>
              </a:ext>
            </a:extLst>
          </p:cNvPr>
          <p:cNvSpPr>
            <a:spLocks noGrp="1"/>
          </p:cNvSpPr>
          <p:nvPr>
            <p:ph idx="1"/>
          </p:nvPr>
        </p:nvSpPr>
        <p:spPr>
          <a:xfrm>
            <a:off x="838199" y="1380744"/>
            <a:ext cx="10905699" cy="4727448"/>
          </a:xfrm>
        </p:spPr>
        <p:txBody>
          <a:bodyPr/>
          <a:lstStyle/>
          <a:p>
            <a:pPr>
              <a:lnSpc>
                <a:spcPct val="115000"/>
              </a:lnSpc>
              <a:spcAft>
                <a:spcPts val="600"/>
              </a:spcAft>
            </a:pPr>
            <a:r>
              <a:rPr lang="de-DE" sz="1800" dirty="0">
                <a:effectLst/>
                <a:latin typeface="Calibri" panose="020F0502020204030204" pitchFamily="34" charset="0"/>
                <a:ea typeface="Times New Roman" panose="02020603050405020304" pitchFamily="18" charset="0"/>
                <a:cs typeface="Arial" panose="020B0604020202020204" pitchFamily="34" charset="0"/>
              </a:rPr>
              <a:t>Kapitel I: </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gemeinsame Bestimmungen – </a:t>
            </a:r>
            <a:r>
              <a:rPr lang="de-DE" sz="1800" dirty="0">
                <a:effectLst/>
                <a:latin typeface="Calibri" panose="020F0502020204030204" pitchFamily="34" charset="0"/>
                <a:ea typeface="Times New Roman" panose="02020603050405020304" pitchFamily="18" charset="0"/>
                <a:cs typeface="Arial" panose="020B0604020202020204" pitchFamily="34" charset="0"/>
              </a:rPr>
              <a:t>auf alle Beihilfegruppen anwendbar; Legaldefinitionen</a:t>
            </a:r>
          </a:p>
          <a:p>
            <a:pPr>
              <a:lnSpc>
                <a:spcPct val="115000"/>
              </a:lnSpc>
              <a:spcAft>
                <a:spcPts val="600"/>
              </a:spcAft>
            </a:pPr>
            <a:r>
              <a:rPr lang="de-DE" sz="1800" dirty="0">
                <a:effectLst/>
                <a:latin typeface="Calibri" panose="020F0502020204030204" pitchFamily="34" charset="0"/>
                <a:ea typeface="Times New Roman" panose="02020603050405020304" pitchFamily="18" charset="0"/>
                <a:cs typeface="Arial" panose="020B0604020202020204" pitchFamily="34" charset="0"/>
              </a:rPr>
              <a:t>Kapitel II: Vorschriften bzgl. des möglichen Entzugs des Rechtsvorteils der Gruppenfreistellung, Berichtspflichten, Aufsicht durch die Kommission („Monitoring“)</a:t>
            </a:r>
          </a:p>
          <a:p>
            <a:pPr>
              <a:lnSpc>
                <a:spcPct val="115000"/>
              </a:lnSpc>
              <a:spcAft>
                <a:spcPts val="600"/>
              </a:spcAft>
            </a:pPr>
            <a:r>
              <a:rPr lang="de-DE" sz="1800" dirty="0">
                <a:effectLst/>
                <a:latin typeface="Calibri" panose="020F0502020204030204" pitchFamily="34" charset="0"/>
                <a:ea typeface="Times New Roman" panose="02020603050405020304" pitchFamily="18" charset="0"/>
                <a:cs typeface="Arial" panose="020B0604020202020204" pitchFamily="34" charset="0"/>
              </a:rPr>
              <a:t>Kapitel III: </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besonderen Bestimmungen je Beihilfegruppe – </a:t>
            </a:r>
            <a:r>
              <a:rPr lang="de-DE" sz="1800" dirty="0">
                <a:latin typeface="Calibri" panose="020F0502020204030204" pitchFamily="34" charset="0"/>
                <a:ea typeface="Times New Roman" panose="02020603050405020304" pitchFamily="18" charset="0"/>
                <a:cs typeface="Times New Roman" panose="02020603050405020304" pitchFamily="18" charset="0"/>
              </a:rPr>
              <a:t>Voraussetzungen für die </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Vereinbarkeit mit dem Binnenmarkt und damit Freistellung vo</a:t>
            </a:r>
            <a:r>
              <a:rPr lang="de-DE" sz="1800" dirty="0">
                <a:latin typeface="Calibri" panose="020F0502020204030204" pitchFamily="34" charset="0"/>
                <a:ea typeface="Times New Roman" panose="02020603050405020304" pitchFamily="18" charset="0"/>
                <a:cs typeface="Times New Roman" panose="02020603050405020304" pitchFamily="18" charset="0"/>
              </a:rPr>
              <a:t>n der Anmeldepflicht</a:t>
            </a:r>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de-DE" sz="1800" dirty="0">
                <a:effectLst/>
                <a:latin typeface="Calibri" panose="020F0502020204030204" pitchFamily="34" charset="0"/>
                <a:ea typeface="Times New Roman" panose="02020603050405020304" pitchFamily="18" charset="0"/>
                <a:cs typeface="Arial" panose="020B0604020202020204" pitchFamily="34" charset="0"/>
              </a:rPr>
              <a:t>Kapitel IV: Schlussbestimmungen: u.a. Übergangsregelungen</a:t>
            </a:r>
          </a:p>
          <a:p>
            <a:pPr>
              <a:lnSpc>
                <a:spcPct val="115000"/>
              </a:lnSpc>
              <a:spcAft>
                <a:spcPts val="600"/>
              </a:spcAft>
            </a:pPr>
            <a:r>
              <a:rPr lang="de-DE" sz="1800" dirty="0">
                <a:effectLst/>
                <a:latin typeface="Calibri" panose="020F0502020204030204" pitchFamily="34" charset="0"/>
                <a:ea typeface="Times New Roman" panose="02020603050405020304" pitchFamily="18" charset="0"/>
                <a:cs typeface="Arial" panose="020B0604020202020204" pitchFamily="34" charset="0"/>
              </a:rPr>
              <a:t>Anhänge</a:t>
            </a:r>
          </a:p>
          <a:p>
            <a:pPr lvl="1">
              <a:lnSpc>
                <a:spcPct val="115000"/>
              </a:lnSpc>
              <a:spcAft>
                <a:spcPts val="0"/>
              </a:spcAft>
            </a:pPr>
            <a:r>
              <a:rPr lang="de-DE" sz="1400" dirty="0">
                <a:effectLst/>
                <a:latin typeface="Calibri" panose="020F0502020204030204" pitchFamily="34" charset="0"/>
                <a:ea typeface="Times New Roman" panose="02020603050405020304" pitchFamily="18" charset="0"/>
                <a:cs typeface="Arial" panose="020B0604020202020204" pitchFamily="34" charset="0"/>
              </a:rPr>
              <a:t> I: KMU-Definition der Kommission</a:t>
            </a:r>
          </a:p>
          <a:p>
            <a:pPr lvl="1">
              <a:lnSpc>
                <a:spcPct val="115000"/>
              </a:lnSpc>
              <a:spcAft>
                <a:spcPts val="0"/>
              </a:spcAft>
            </a:pPr>
            <a:r>
              <a:rPr lang="de-DE" sz="1400" dirty="0">
                <a:effectLst/>
                <a:latin typeface="Calibri" panose="020F0502020204030204" pitchFamily="34" charset="0"/>
                <a:ea typeface="Times New Roman" panose="02020603050405020304" pitchFamily="18" charset="0"/>
                <a:cs typeface="Arial" panose="020B0604020202020204" pitchFamily="34" charset="0"/>
              </a:rPr>
              <a:t>II: Formblatt für zu übermittelnde Kurzbeschreibungen freigestellter Maßnahmen </a:t>
            </a:r>
          </a:p>
          <a:p>
            <a:pPr lvl="1">
              <a:lnSpc>
                <a:spcPct val="115000"/>
              </a:lnSpc>
              <a:spcAft>
                <a:spcPts val="0"/>
              </a:spcAft>
            </a:pPr>
            <a:r>
              <a:rPr lang="de-DE" sz="1400" dirty="0">
                <a:effectLst/>
                <a:latin typeface="Calibri" panose="020F0502020204030204" pitchFamily="34" charset="0"/>
                <a:ea typeface="Times New Roman" panose="02020603050405020304" pitchFamily="18" charset="0"/>
                <a:cs typeface="Arial" panose="020B0604020202020204" pitchFamily="34" charset="0"/>
              </a:rPr>
              <a:t>III: Vorgaben bez. der vom Mitgliedstaat auf einer Beihilfe-Website zu veröffentlichenden Informationen (gem. Transparenzverpflichtungen)</a:t>
            </a:r>
          </a:p>
          <a:p>
            <a:pPr lvl="1">
              <a:lnSpc>
                <a:spcPct val="115000"/>
              </a:lnSpc>
              <a:spcAft>
                <a:spcPts val="0"/>
              </a:spcAft>
            </a:pPr>
            <a:r>
              <a:rPr lang="de-DE" sz="1400" dirty="0">
                <a:effectLst/>
                <a:latin typeface="Calibri" panose="020F0502020204030204" pitchFamily="34" charset="0"/>
                <a:ea typeface="Times New Roman" panose="02020603050405020304" pitchFamily="18" charset="0"/>
                <a:cs typeface="Arial" panose="020B0604020202020204" pitchFamily="34" charset="0"/>
              </a:rPr>
              <a:t>IV (neu!): Liste kritischer Rohstoffe, für die Zwecke von KMU-Investitionsbeihilfen für den Abbau, die Separierung, die Raffinierung, die Verarbeitung und das Recycling kritischer Rohstoffe (Art. </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21 Abs. 3 lit. c - KMU-Risikofinanzierungsbeihilfen; Art. 56e Abs. 10 lit. a ii</a:t>
            </a:r>
            <a:r>
              <a:rPr lang="de-DE" sz="1400" dirty="0">
                <a:effectLst/>
                <a:latin typeface="Calibri" panose="020F0502020204030204" pitchFamily="34" charset="0"/>
                <a:ea typeface="Times New Roman" panose="02020603050405020304" pitchFamily="18" charset="0"/>
                <a:cs typeface="Arial" panose="020B0604020202020204" pitchFamily="34" charset="0"/>
              </a:rPr>
              <a:t> - </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InvestEU</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Beihilfen</a:t>
            </a:r>
            <a:r>
              <a:rPr lang="de-DE" sz="1400" dirty="0">
                <a:effectLst/>
                <a:latin typeface="Calibri" panose="020F0502020204030204" pitchFamily="34" charset="0"/>
                <a:ea typeface="Times New Roman" panose="02020603050405020304" pitchFamily="18" charset="0"/>
                <a:cs typeface="Arial" panose="020B0604020202020204" pitchFamily="34" charset="0"/>
              </a:rPr>
              <a:t>) </a:t>
            </a:r>
            <a:endParaRPr lang="en-IE" sz="1400" dirty="0"/>
          </a:p>
        </p:txBody>
      </p:sp>
      <p:sp>
        <p:nvSpPr>
          <p:cNvPr id="3" name="Title 2">
            <a:extLst>
              <a:ext uri="{FF2B5EF4-FFF2-40B4-BE49-F238E27FC236}">
                <a16:creationId xmlns:a16="http://schemas.microsoft.com/office/drawing/2014/main" id="{DAB9B50A-9656-5587-2E3B-9ADD1FF1A04A}"/>
              </a:ext>
            </a:extLst>
          </p:cNvPr>
          <p:cNvSpPr>
            <a:spLocks noGrp="1"/>
          </p:cNvSpPr>
          <p:nvPr>
            <p:ph type="title"/>
          </p:nvPr>
        </p:nvSpPr>
        <p:spPr>
          <a:xfrm>
            <a:off x="970722" y="482861"/>
            <a:ext cx="10515600" cy="660140"/>
          </a:xfrm>
        </p:spPr>
        <p:txBody>
          <a:bodyPr/>
          <a:lstStyle/>
          <a:p>
            <a:r>
              <a:rPr lang="fr-BE" dirty="0"/>
              <a:t>AGVO. </a:t>
            </a:r>
            <a:r>
              <a:rPr lang="fr-BE" dirty="0" err="1"/>
              <a:t>Struktur</a:t>
            </a:r>
            <a:r>
              <a:rPr lang="fr-BE" dirty="0"/>
              <a:t> </a:t>
            </a:r>
            <a:r>
              <a:rPr lang="fr-BE" dirty="0" err="1"/>
              <a:t>blieb</a:t>
            </a:r>
            <a:r>
              <a:rPr lang="fr-BE" dirty="0"/>
              <a:t> </a:t>
            </a:r>
            <a:r>
              <a:rPr lang="fr-BE" dirty="0" err="1"/>
              <a:t>unverändert</a:t>
            </a:r>
            <a:endParaRPr lang="en-IE" dirty="0"/>
          </a:p>
        </p:txBody>
      </p:sp>
    </p:spTree>
    <p:extLst>
      <p:ext uri="{BB962C8B-B14F-4D97-AF65-F5344CB8AC3E}">
        <p14:creationId xmlns:p14="http://schemas.microsoft.com/office/powerpoint/2010/main" val="4115746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8BCC80-DF4F-D98F-0A69-F10895EECC80}"/>
              </a:ext>
            </a:extLst>
          </p:cNvPr>
          <p:cNvSpPr>
            <a:spLocks noGrp="1"/>
          </p:cNvSpPr>
          <p:nvPr>
            <p:ph idx="1"/>
          </p:nvPr>
        </p:nvSpPr>
        <p:spPr>
          <a:xfrm>
            <a:off x="838199" y="1825625"/>
            <a:ext cx="10905699" cy="4127500"/>
          </a:xfrm>
        </p:spPr>
        <p:txBody>
          <a:bodyPr/>
          <a:lstStyle/>
          <a:p>
            <a:pPr>
              <a:lnSpc>
                <a:spcPct val="115000"/>
              </a:lnSpc>
              <a:spcAft>
                <a:spcPts val="1000"/>
              </a:spcAft>
            </a:pPr>
            <a:r>
              <a:rPr lang="de-DE" sz="2000" dirty="0">
                <a:effectLst/>
                <a:latin typeface="Calibri" panose="020F0502020204030204" pitchFamily="34" charset="0"/>
                <a:ea typeface="Times New Roman" panose="02020603050405020304" pitchFamily="18" charset="0"/>
                <a:cs typeface="Calibri" panose="020F0502020204030204" pitchFamily="34" charset="0"/>
              </a:rPr>
              <a:t>Vielzahl von Vorschriften, die KMU gegenüber größeren Unternehmen privilegieren</a:t>
            </a:r>
          </a:p>
          <a:p>
            <a:pPr>
              <a:lnSpc>
                <a:spcPct val="115000"/>
              </a:lnSpc>
              <a:spcAft>
                <a:spcPts val="1000"/>
              </a:spcAft>
            </a:pPr>
            <a:r>
              <a:rPr lang="en-IE" sz="2000" dirty="0">
                <a:latin typeface="Calibri" panose="020F0502020204030204" pitchFamily="34" charset="0"/>
                <a:cs typeface="Calibri" panose="020F0502020204030204" pitchFamily="34" charset="0"/>
              </a:rPr>
              <a:t>AGVO – </a:t>
            </a:r>
            <a:r>
              <a:rPr lang="en-IE" sz="2000" dirty="0" err="1">
                <a:latin typeface="Calibri" panose="020F0502020204030204" pitchFamily="34" charset="0"/>
                <a:cs typeface="Calibri" panose="020F0502020204030204" pitchFamily="34" charset="0"/>
              </a:rPr>
              <a:t>Vielzahl</a:t>
            </a:r>
            <a:r>
              <a:rPr lang="en-IE" sz="2000" dirty="0">
                <a:latin typeface="Calibri" panose="020F0502020204030204" pitchFamily="34" charset="0"/>
                <a:cs typeface="Calibri" panose="020F0502020204030204" pitchFamily="34" charset="0"/>
              </a:rPr>
              <a:t> von KMU-</a:t>
            </a:r>
            <a:r>
              <a:rPr lang="en-IE" sz="2000" dirty="0" err="1">
                <a:latin typeface="Calibri" panose="020F0502020204030204" pitchFamily="34" charset="0"/>
                <a:cs typeface="Calibri" panose="020F0502020204030204" pitchFamily="34" charset="0"/>
              </a:rPr>
              <a:t>spezifischen</a:t>
            </a:r>
            <a:r>
              <a:rPr lang="en-IE" sz="2000" dirty="0">
                <a:latin typeface="Calibri" panose="020F0502020204030204" pitchFamily="34" charset="0"/>
                <a:cs typeface="Calibri" panose="020F0502020204030204" pitchFamily="34" charset="0"/>
              </a:rPr>
              <a:t> </a:t>
            </a:r>
            <a:r>
              <a:rPr lang="en-IE" sz="2000" dirty="0" err="1">
                <a:latin typeface="Calibri" panose="020F0502020204030204" pitchFamily="34" charset="0"/>
                <a:cs typeface="Calibri" panose="020F0502020204030204" pitchFamily="34" charset="0"/>
              </a:rPr>
              <a:t>Bedingungen</a:t>
            </a:r>
            <a:r>
              <a:rPr lang="en-IE" sz="2000" dirty="0">
                <a:latin typeface="Calibri" panose="020F0502020204030204" pitchFamily="34" charset="0"/>
                <a:cs typeface="Calibri" panose="020F0502020204030204" pitchFamily="34" charset="0"/>
              </a:rPr>
              <a:t> in für alle </a:t>
            </a:r>
            <a:r>
              <a:rPr lang="en-IE" sz="2000" dirty="0" err="1">
                <a:latin typeface="Calibri" panose="020F0502020204030204" pitchFamily="34" charset="0"/>
                <a:cs typeface="Calibri" panose="020F0502020204030204" pitchFamily="34" charset="0"/>
              </a:rPr>
              <a:t>Unternehmensgrössen</a:t>
            </a:r>
            <a:r>
              <a:rPr lang="en-IE" sz="2000" dirty="0">
                <a:latin typeface="Calibri" panose="020F0502020204030204" pitchFamily="34" charset="0"/>
                <a:cs typeface="Calibri" panose="020F0502020204030204" pitchFamily="34" charset="0"/>
              </a:rPr>
              <a:t> </a:t>
            </a:r>
            <a:r>
              <a:rPr lang="en-IE" sz="2000" dirty="0" err="1">
                <a:latin typeface="Calibri" panose="020F0502020204030204" pitchFamily="34" charset="0"/>
                <a:cs typeface="Calibri" panose="020F0502020204030204" pitchFamily="34" charset="0"/>
              </a:rPr>
              <a:t>zugänglichen</a:t>
            </a:r>
            <a:r>
              <a:rPr lang="en-IE" sz="2000" dirty="0">
                <a:latin typeface="Calibri" panose="020F0502020204030204" pitchFamily="34" charset="0"/>
                <a:cs typeface="Calibri" panose="020F0502020204030204" pitchFamily="34" charset="0"/>
              </a:rPr>
              <a:t> </a:t>
            </a:r>
            <a:r>
              <a:rPr lang="fr-BE" sz="2000" dirty="0" err="1">
                <a:latin typeface="Calibri" panose="020F0502020204030204" pitchFamily="34" charset="0"/>
                <a:cs typeface="Calibri" panose="020F0502020204030204" pitchFamily="34" charset="0"/>
              </a:rPr>
              <a:t>Beihilfegruppen</a:t>
            </a:r>
            <a:r>
              <a:rPr lang="fr-BE" sz="2000" dirty="0">
                <a:latin typeface="Calibri" panose="020F0502020204030204" pitchFamily="34" charset="0"/>
                <a:cs typeface="Calibri" panose="020F0502020204030204" pitchFamily="34" charset="0"/>
              </a:rPr>
              <a:t> (</a:t>
            </a:r>
            <a:r>
              <a:rPr lang="fr-BE" sz="2000" dirty="0" err="1">
                <a:latin typeface="Calibri" panose="020F0502020204030204" pitchFamily="34" charset="0"/>
                <a:cs typeface="Calibri" panose="020F0502020204030204" pitchFamily="34" charset="0"/>
              </a:rPr>
              <a:t>zB</a:t>
            </a:r>
            <a:r>
              <a:rPr lang="fr-BE" sz="2000" dirty="0">
                <a:latin typeface="Calibri" panose="020F0502020204030204" pitchFamily="34" charset="0"/>
                <a:cs typeface="Calibri" panose="020F0502020204030204" pitchFamily="34" charset="0"/>
              </a:rPr>
              <a:t> FuEuI-</a:t>
            </a:r>
            <a:r>
              <a:rPr lang="fr-BE" sz="2000" dirty="0" err="1">
                <a:latin typeface="Calibri" panose="020F0502020204030204" pitchFamily="34" charset="0"/>
                <a:cs typeface="Calibri" panose="020F0502020204030204" pitchFamily="34" charset="0"/>
              </a:rPr>
              <a:t>Beihilfen</a:t>
            </a:r>
            <a:r>
              <a:rPr lang="fr-BE" sz="2000" dirty="0">
                <a:latin typeface="Calibri" panose="020F0502020204030204" pitchFamily="34" charset="0"/>
                <a:cs typeface="Calibri" panose="020F0502020204030204" pitchFamily="34" charset="0"/>
              </a:rPr>
              <a:t>; </a:t>
            </a:r>
            <a:r>
              <a:rPr lang="fr-BE" sz="2000" dirty="0" err="1">
                <a:latin typeface="Calibri" panose="020F0502020204030204" pitchFamily="34" charset="0"/>
                <a:cs typeface="Calibri" panose="020F0502020204030204" pitchFamily="34" charset="0"/>
              </a:rPr>
              <a:t>Regionalbeihilfen</a:t>
            </a:r>
            <a:r>
              <a:rPr lang="fr-BE" sz="2000" dirty="0">
                <a:latin typeface="Calibri" panose="020F0502020204030204" pitchFamily="34" charset="0"/>
                <a:cs typeface="Calibri" panose="020F0502020204030204" pitchFamily="34" charset="0"/>
              </a:rPr>
              <a:t>)</a:t>
            </a:r>
          </a:p>
          <a:p>
            <a:pPr>
              <a:lnSpc>
                <a:spcPct val="115000"/>
              </a:lnSpc>
              <a:spcAft>
                <a:spcPts val="1000"/>
              </a:spcAft>
            </a:pPr>
            <a:r>
              <a:rPr lang="de-DE" sz="2000" dirty="0" err="1">
                <a:effectLst/>
                <a:latin typeface="Calibri" panose="020F0502020204030204" pitchFamily="34" charset="0"/>
                <a:ea typeface="Times New Roman" panose="02020603050405020304" pitchFamily="18" charset="0"/>
                <a:cs typeface="Calibri" panose="020F0502020204030204" pitchFamily="34" charset="0"/>
              </a:rPr>
              <a:t>zB</a:t>
            </a:r>
            <a:r>
              <a:rPr lang="de-DE" sz="2000" dirty="0">
                <a:effectLst/>
                <a:latin typeface="Calibri" panose="020F0502020204030204" pitchFamily="34" charset="0"/>
                <a:ea typeface="Times New Roman" panose="02020603050405020304" pitchFamily="18" charset="0"/>
                <a:cs typeface="Calibri" panose="020F0502020204030204" pitchFamily="34" charset="0"/>
              </a:rPr>
              <a:t>: höhere Beihilfeobergrenzen, einfacherer Nachweis des Anreizeffekts, nur KMU vorbehaltene beihilfefähige Kosten, Investitionen und Tätigkeiten, geringere Prämien für Beihilfe in Form staatlicher Bürgschaften, längere zulässige Förderzeiträume, kürzere Haltepflicht einer beihilfegeförderten Investition</a:t>
            </a:r>
          </a:p>
          <a:p>
            <a:pPr>
              <a:lnSpc>
                <a:spcPct val="115000"/>
              </a:lnSpc>
              <a:spcAft>
                <a:spcPts val="0"/>
              </a:spcAft>
            </a:pPr>
            <a:r>
              <a:rPr lang="de-DE" sz="2000" dirty="0">
                <a:effectLst/>
                <a:latin typeface="Calibri" panose="020F0502020204030204" pitchFamily="34" charset="0"/>
                <a:ea typeface="Times New Roman" panose="02020603050405020304" pitchFamily="18" charset="0"/>
                <a:cs typeface="Calibri" panose="020F0502020204030204" pitchFamily="34" charset="0"/>
              </a:rPr>
              <a:t>Jedoch auch: zwei ausschließlich KMU vorbehaltene Abschnitte in AGVO: </a:t>
            </a:r>
          </a:p>
          <a:p>
            <a:pPr lvl="1">
              <a:lnSpc>
                <a:spcPct val="115000"/>
              </a:lnSpc>
              <a:spcAft>
                <a:spcPts val="0"/>
              </a:spcAft>
            </a:pPr>
            <a:r>
              <a:rPr lang="de-DE" sz="1600" dirty="0">
                <a:effectLst/>
                <a:latin typeface="Calibri" panose="020F0502020204030204" pitchFamily="34" charset="0"/>
                <a:ea typeface="Times New Roman" panose="02020603050405020304" pitchFamily="18" charset="0"/>
                <a:cs typeface="Calibri" panose="020F0502020204030204" pitchFamily="34" charset="0"/>
              </a:rPr>
              <a:t> Abschnitt 2 – „KMU-Beihilfen“</a:t>
            </a:r>
          </a:p>
          <a:p>
            <a:pPr lvl="1">
              <a:lnSpc>
                <a:spcPct val="115000"/>
              </a:lnSpc>
              <a:spcAft>
                <a:spcPts val="1000"/>
              </a:spcAft>
            </a:pPr>
            <a:r>
              <a:rPr lang="de-DE" sz="1600" dirty="0">
                <a:effectLst/>
                <a:latin typeface="Calibri" panose="020F0502020204030204" pitchFamily="34" charset="0"/>
                <a:ea typeface="Times New Roman" panose="02020603050405020304" pitchFamily="18" charset="0"/>
                <a:cs typeface="Calibri" panose="020F0502020204030204" pitchFamily="34" charset="0"/>
              </a:rPr>
              <a:t>Abschnitt 3 – „Beihilfen zur Erschließung von KMU-Finanzierungen“. </a:t>
            </a:r>
          </a:p>
        </p:txBody>
      </p:sp>
      <p:sp>
        <p:nvSpPr>
          <p:cNvPr id="3" name="Title 2">
            <a:extLst>
              <a:ext uri="{FF2B5EF4-FFF2-40B4-BE49-F238E27FC236}">
                <a16:creationId xmlns:a16="http://schemas.microsoft.com/office/drawing/2014/main" id="{72B7059D-D6F2-4263-6867-17213A22007F}"/>
              </a:ext>
            </a:extLst>
          </p:cNvPr>
          <p:cNvSpPr>
            <a:spLocks noGrp="1"/>
          </p:cNvSpPr>
          <p:nvPr>
            <p:ph type="title"/>
          </p:nvPr>
        </p:nvSpPr>
        <p:spPr/>
        <p:txBody>
          <a:bodyPr/>
          <a:lstStyle/>
          <a:p>
            <a:r>
              <a:rPr lang="fr-BE" sz="3600" dirty="0"/>
              <a:t>AGVO. </a:t>
            </a:r>
            <a:r>
              <a:rPr lang="fr-BE" sz="3600" dirty="0" err="1"/>
              <a:t>Seit</a:t>
            </a:r>
            <a:r>
              <a:rPr lang="fr-BE" sz="3600" dirty="0"/>
              <a:t> </a:t>
            </a:r>
            <a:r>
              <a:rPr lang="fr-BE" sz="3600" dirty="0" err="1"/>
              <a:t>jeher</a:t>
            </a:r>
            <a:r>
              <a:rPr lang="fr-BE" sz="3600" dirty="0"/>
              <a:t> KMU-</a:t>
            </a:r>
            <a:r>
              <a:rPr lang="fr-BE" sz="3600" dirty="0" err="1"/>
              <a:t>spezifische</a:t>
            </a:r>
            <a:r>
              <a:rPr lang="fr-BE" sz="3600" dirty="0"/>
              <a:t> </a:t>
            </a:r>
            <a:r>
              <a:rPr lang="fr-BE" sz="3600" dirty="0" err="1"/>
              <a:t>Privilegien</a:t>
            </a:r>
            <a:endParaRPr lang="en-IE" sz="3600" dirty="0"/>
          </a:p>
        </p:txBody>
      </p:sp>
    </p:spTree>
    <p:extLst>
      <p:ext uri="{BB962C8B-B14F-4D97-AF65-F5344CB8AC3E}">
        <p14:creationId xmlns:p14="http://schemas.microsoft.com/office/powerpoint/2010/main" val="2195393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7F9718-DBB2-424B-94CB-453BA00C89AA}"/>
              </a:ext>
            </a:extLst>
          </p:cNvPr>
          <p:cNvSpPr>
            <a:spLocks noGrp="1"/>
          </p:cNvSpPr>
          <p:nvPr>
            <p:ph idx="1"/>
          </p:nvPr>
        </p:nvSpPr>
        <p:spPr>
          <a:xfrm>
            <a:off x="838199" y="1724025"/>
            <a:ext cx="10905699" cy="3983504"/>
          </a:xfrm>
        </p:spPr>
        <p:txBody>
          <a:bodyPr/>
          <a:lstStyle/>
          <a:p>
            <a:pPr marL="0" indent="0" algn="ctr">
              <a:buNone/>
            </a:pPr>
            <a:r>
              <a:rPr lang="fr-BE" sz="2800" dirty="0" err="1">
                <a:latin typeface="Calibri" panose="020F0502020204030204" pitchFamily="34" charset="0"/>
                <a:cs typeface="Calibri" panose="020F0502020204030204" pitchFamily="34" charset="0"/>
              </a:rPr>
              <a:t>Einzelanmeldeschwellen</a:t>
            </a:r>
            <a:r>
              <a:rPr lang="fr-BE" sz="2800" dirty="0">
                <a:latin typeface="Calibri" panose="020F0502020204030204" pitchFamily="34" charset="0"/>
                <a:cs typeface="Calibri" panose="020F0502020204030204" pitchFamily="34" charset="0"/>
              </a:rPr>
              <a:t> </a:t>
            </a:r>
            <a:r>
              <a:rPr lang="fr-BE" sz="2800" dirty="0" err="1">
                <a:latin typeface="Calibri" panose="020F0502020204030204" pitchFamily="34" charset="0"/>
                <a:cs typeface="Calibri" panose="020F0502020204030204" pitchFamily="34" charset="0"/>
              </a:rPr>
              <a:t>angehoben</a:t>
            </a:r>
            <a:endParaRPr lang="fr-BE" sz="2800" dirty="0">
              <a:latin typeface="Calibri" panose="020F0502020204030204" pitchFamily="34" charset="0"/>
              <a:cs typeface="Calibri" panose="020F0502020204030204" pitchFamily="34" charset="0"/>
            </a:endParaRPr>
          </a:p>
          <a:p>
            <a:pPr>
              <a:spcAft>
                <a:spcPts val="600"/>
              </a:spcAft>
            </a:pPr>
            <a:r>
              <a:rPr lang="en-IE" dirty="0">
                <a:latin typeface="Calibri" panose="020F0502020204030204" pitchFamily="34" charset="0"/>
                <a:cs typeface="Calibri" panose="020F0502020204030204" pitchFamily="34" charset="0"/>
              </a:rPr>
              <a:t>KMU </a:t>
            </a:r>
            <a:r>
              <a:rPr lang="en-IE" dirty="0" err="1">
                <a:latin typeface="Calibri" panose="020F0502020204030204" pitchFamily="34" charset="0"/>
                <a:cs typeface="Calibri" panose="020F0502020204030204" pitchFamily="34" charset="0"/>
              </a:rPr>
              <a:t>Investitionsbeihilfe</a:t>
            </a:r>
            <a:r>
              <a:rPr lang="en-IE" dirty="0">
                <a:latin typeface="Calibri" panose="020F0502020204030204" pitchFamily="34" charset="0"/>
                <a:cs typeface="Calibri" panose="020F0502020204030204" pitchFamily="34" charset="0"/>
              </a:rPr>
              <a:t> (Art. 17): von 7,25 auf 8,5 Mio. EUR</a:t>
            </a:r>
          </a:p>
          <a:p>
            <a:pPr>
              <a:spcAft>
                <a:spcPts val="600"/>
              </a:spcAft>
            </a:pPr>
            <a:r>
              <a:rPr lang="de-DE" dirty="0">
                <a:effectLst/>
                <a:latin typeface="Calibri" panose="020F0502020204030204" pitchFamily="34" charset="0"/>
                <a:ea typeface="Calibri" panose="020F0502020204030204" pitchFamily="34" charset="0"/>
                <a:cs typeface="Calibri" panose="020F0502020204030204" pitchFamily="34" charset="0"/>
              </a:rPr>
              <a:t>KMU-Beihilfen für die Inanspruchnahme von Beratungsdiensten (Art. 18): von 2 auf 2,2 Mio. EUR</a:t>
            </a:r>
          </a:p>
          <a:p>
            <a:pPr>
              <a:spcAft>
                <a:spcPts val="600"/>
              </a:spcAft>
            </a:pPr>
            <a:r>
              <a:rPr lang="de-DE" dirty="0">
                <a:effectLst/>
                <a:latin typeface="Calibri" panose="020F0502020204030204" pitchFamily="34" charset="0"/>
                <a:ea typeface="Times New Roman" panose="02020603050405020304" pitchFamily="18" charset="0"/>
                <a:cs typeface="Calibri" panose="020F0502020204030204" pitchFamily="34" charset="0"/>
              </a:rPr>
              <a:t>KMU-Beihilfen für die Teilnahme an Messen (Art. 19): von 2 auf 2,2 Mio. EUR</a:t>
            </a:r>
          </a:p>
          <a:p>
            <a:pPr>
              <a:spcAft>
                <a:spcPts val="600"/>
              </a:spcAft>
            </a:pPr>
            <a:r>
              <a:rPr lang="de-DE" dirty="0">
                <a:effectLst/>
                <a:latin typeface="Calibri" panose="020F0502020204030204" pitchFamily="34" charset="0"/>
                <a:ea typeface="Times New Roman" panose="02020603050405020304" pitchFamily="18" charset="0"/>
                <a:cs typeface="Calibri" panose="020F0502020204030204" pitchFamily="34" charset="0"/>
              </a:rPr>
              <a:t>KMU </a:t>
            </a:r>
            <a:r>
              <a:rPr lang="de-DE" dirty="0" err="1">
                <a:effectLst/>
                <a:latin typeface="Calibri" panose="020F0502020204030204" pitchFamily="34" charset="0"/>
                <a:ea typeface="Times New Roman" panose="02020603050405020304" pitchFamily="18" charset="0"/>
                <a:cs typeface="Calibri" panose="020F0502020204030204" pitchFamily="34" charset="0"/>
              </a:rPr>
              <a:t>Riskofinanzerungsbeihilfen</a:t>
            </a:r>
            <a:r>
              <a:rPr lang="de-DE" dirty="0">
                <a:effectLst/>
                <a:latin typeface="Calibri" panose="020F0502020204030204" pitchFamily="34" charset="0"/>
                <a:ea typeface="Times New Roman" panose="02020603050405020304" pitchFamily="18" charset="0"/>
                <a:cs typeface="Calibri" panose="020F0502020204030204" pitchFamily="34" charset="0"/>
              </a:rPr>
              <a:t> (Art. 21) vo</a:t>
            </a:r>
            <a:r>
              <a:rPr lang="de-DE" dirty="0">
                <a:latin typeface="Calibri" panose="020F0502020204030204" pitchFamily="34" charset="0"/>
                <a:ea typeface="Times New Roman" panose="02020603050405020304" pitchFamily="18" charset="0"/>
                <a:cs typeface="Calibri" panose="020F0502020204030204" pitchFamily="34" charset="0"/>
              </a:rPr>
              <a:t>n 15 auf </a:t>
            </a:r>
            <a:r>
              <a:rPr lang="en-US" dirty="0">
                <a:latin typeface="Calibri" panose="020F0502020204030204" pitchFamily="34" charset="0"/>
                <a:ea typeface="Times New Roman" panose="02020603050405020304" pitchFamily="18" charset="0"/>
                <a:cs typeface="Calibri" panose="020F0502020204030204" pitchFamily="34" charset="0"/>
              </a:rPr>
              <a:t>16.5 Mio. EUR</a:t>
            </a:r>
          </a:p>
          <a:p>
            <a:pPr>
              <a:spcAft>
                <a:spcPts val="600"/>
              </a:spcAft>
            </a:pPr>
            <a:r>
              <a:rPr lang="de-DE" dirty="0">
                <a:effectLst/>
                <a:latin typeface="Calibri" panose="020F0502020204030204" pitchFamily="34" charset="0"/>
                <a:ea typeface="Times New Roman" panose="02020603050405020304" pitchFamily="18" charset="0"/>
                <a:cs typeface="Calibri" panose="020F0502020204030204" pitchFamily="34" charset="0"/>
              </a:rPr>
              <a:t>Beihilfen für Unternehmensneugründungen (Art. 22): diverse Schwellen/Instrument, </a:t>
            </a:r>
            <a:r>
              <a:rPr lang="de-DE" dirty="0" err="1">
                <a:effectLst/>
                <a:latin typeface="Calibri" panose="020F0502020204030204" pitchFamily="34" charset="0"/>
                <a:ea typeface="Times New Roman" panose="02020603050405020304" pitchFamily="18" charset="0"/>
                <a:cs typeface="Calibri" panose="020F0502020204030204" pitchFamily="34" charset="0"/>
              </a:rPr>
              <a:t>zB</a:t>
            </a:r>
            <a:r>
              <a:rPr lang="de-DE" dirty="0">
                <a:effectLst/>
                <a:latin typeface="Calibri" panose="020F0502020204030204" pitchFamily="34" charset="0"/>
                <a:ea typeface="Times New Roman" panose="02020603050405020304" pitchFamily="18" charset="0"/>
                <a:cs typeface="Calibri" panose="020F0502020204030204" pitchFamily="34" charset="0"/>
              </a:rPr>
              <a:t> Zuschüsse von 0,4 auf 0,5 Mio. EUR außerhalb Fördergebieten</a:t>
            </a:r>
          </a:p>
          <a:p>
            <a:endParaRPr lang="en-IE" dirty="0"/>
          </a:p>
          <a:p>
            <a:endParaRPr lang="en-IE" dirty="0"/>
          </a:p>
        </p:txBody>
      </p:sp>
      <p:sp>
        <p:nvSpPr>
          <p:cNvPr id="4" name="Title 3">
            <a:extLst>
              <a:ext uri="{FF2B5EF4-FFF2-40B4-BE49-F238E27FC236}">
                <a16:creationId xmlns:a16="http://schemas.microsoft.com/office/drawing/2014/main" id="{4E22B83A-6474-E2F8-4281-5616896A9992}"/>
              </a:ext>
            </a:extLst>
          </p:cNvPr>
          <p:cNvSpPr>
            <a:spLocks noGrp="1"/>
          </p:cNvSpPr>
          <p:nvPr>
            <p:ph type="title"/>
          </p:nvPr>
        </p:nvSpPr>
        <p:spPr>
          <a:xfrm>
            <a:off x="999297" y="463810"/>
            <a:ext cx="10515600" cy="782357"/>
          </a:xfrm>
        </p:spPr>
        <p:txBody>
          <a:bodyPr/>
          <a:lstStyle/>
          <a:p>
            <a:br>
              <a:rPr lang="fr-BE" dirty="0"/>
            </a:br>
            <a:br>
              <a:rPr lang="fr-BE" dirty="0"/>
            </a:br>
            <a:br>
              <a:rPr lang="fr-BE" dirty="0"/>
            </a:br>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201609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67F9718-DBB2-424B-94CB-453BA00C89AA}"/>
              </a:ext>
            </a:extLst>
          </p:cNvPr>
          <p:cNvSpPr>
            <a:spLocks noGrp="1"/>
          </p:cNvSpPr>
          <p:nvPr>
            <p:ph idx="1"/>
          </p:nvPr>
        </p:nvSpPr>
        <p:spPr>
          <a:xfrm>
            <a:off x="838199" y="1825624"/>
            <a:ext cx="10905699" cy="4215579"/>
          </a:xfrm>
        </p:spPr>
        <p:txBody>
          <a:bodyPr/>
          <a:lstStyle/>
          <a:p>
            <a:pPr marL="0" indent="0" algn="ctr">
              <a:buNone/>
            </a:pPr>
            <a:r>
              <a:rPr lang="de-DE" sz="2000" dirty="0">
                <a:effectLst/>
                <a:latin typeface="Calibri" panose="020F0502020204030204" pitchFamily="34" charset="0"/>
                <a:ea typeface="Calibri" panose="020F0502020204030204" pitchFamily="34" charset="0"/>
                <a:cs typeface="Calibri" panose="020F0502020204030204" pitchFamily="34" charset="0"/>
              </a:rPr>
              <a:t>Beihilfemaßnahmen der Mitgliedstaaten zur Regulierung der Energiepreise </a:t>
            </a:r>
          </a:p>
          <a:p>
            <a:r>
              <a:rPr lang="de-DE" sz="1800" dirty="0">
                <a:effectLst/>
                <a:latin typeface="Calibri" panose="020F0502020204030204" pitchFamily="34" charset="0"/>
                <a:ea typeface="Calibri" panose="020F0502020204030204" pitchFamily="34" charset="0"/>
                <a:cs typeface="Calibri" panose="020F0502020204030204" pitchFamily="34" charset="0"/>
              </a:rPr>
              <a:t>Beihilfen für </a:t>
            </a:r>
            <a:r>
              <a:rPr lang="de-DE" sz="1800" b="1" dirty="0">
                <a:effectLst/>
                <a:latin typeface="Calibri" panose="020F0502020204030204" pitchFamily="34" charset="0"/>
                <a:ea typeface="Calibri" panose="020F0502020204030204" pitchFamily="34" charset="0"/>
                <a:cs typeface="Calibri" panose="020F0502020204030204" pitchFamily="34" charset="0"/>
              </a:rPr>
              <a:t>Kleinstunternehmen</a:t>
            </a:r>
            <a:r>
              <a:rPr lang="de-DE" sz="1800" dirty="0">
                <a:effectLst/>
                <a:latin typeface="Calibri" panose="020F0502020204030204" pitchFamily="34" charset="0"/>
                <a:ea typeface="Calibri" panose="020F0502020204030204" pitchFamily="34" charset="0"/>
                <a:cs typeface="Calibri" panose="020F0502020204030204" pitchFamily="34" charset="0"/>
              </a:rPr>
              <a:t> (</a:t>
            </a:r>
            <a:r>
              <a:rPr lang="de-DE" sz="1800" dirty="0">
                <a:effectLst/>
                <a:latin typeface="Calibri" panose="020F0502020204030204" pitchFamily="34" charset="0"/>
                <a:ea typeface="Times New Roman" panose="02020603050405020304" pitchFamily="18" charset="0"/>
                <a:cs typeface="Arial" panose="020B0604020202020204" pitchFamily="34" charset="0"/>
              </a:rPr>
              <a:t>&lt; 10 Personen Jahresumsatz </a:t>
            </a:r>
            <a:r>
              <a:rPr lang="de-DE" sz="1800" dirty="0" err="1">
                <a:effectLst/>
                <a:latin typeface="Calibri" panose="020F0502020204030204" pitchFamily="34" charset="0"/>
                <a:ea typeface="Times New Roman" panose="02020603050405020304" pitchFamily="18" charset="0"/>
                <a:cs typeface="Arial" panose="020B0604020202020204" pitchFamily="34" charset="0"/>
              </a:rPr>
              <a:t>bzw</a:t>
            </a:r>
            <a:r>
              <a:rPr lang="de-DE" sz="1800" dirty="0">
                <a:effectLst/>
                <a:latin typeface="Calibri" panose="020F0502020204030204" pitchFamily="34" charset="0"/>
                <a:ea typeface="Times New Roman" panose="02020603050405020304" pitchFamily="18" charset="0"/>
                <a:cs typeface="Arial" panose="020B0604020202020204" pitchFamily="34" charset="0"/>
              </a:rPr>
              <a:t> Jahresbilanz max. 2 Mio. EUR)</a:t>
            </a:r>
            <a:r>
              <a:rPr lang="de-DE" sz="1800" dirty="0">
                <a:effectLst/>
                <a:latin typeface="Calibri" panose="020F0502020204030204" pitchFamily="34" charset="0"/>
                <a:ea typeface="Calibri" panose="020F0502020204030204" pitchFamily="34" charset="0"/>
                <a:cs typeface="Calibri" panose="020F0502020204030204" pitchFamily="34" charset="0"/>
              </a:rPr>
              <a:t>, in Form öffentlicher Eingriffe betreffend die Strom-, Gas- oder Wärmeversorgung (neuer Art. 19c): Regulierungsmaßnahmen zur Senkung der Strom-, Gas- oder Wärmepreise, oder Zahlungen an Kleinstunternehmen, entweder unmittelbar oder über die Versorger, als Ausgleich für einen Teil der Kosten des Verbrauchs; Einzelanmeldeschwelle liegt bei 200.000 EUR pro Kleinstunternehmen pro Kalenderjahr (niedriger für Agrarsektor)</a:t>
            </a:r>
          </a:p>
          <a:p>
            <a:r>
              <a:rPr lang="de-DE" sz="1800" dirty="0">
                <a:effectLst/>
                <a:latin typeface="Calibri" panose="020F0502020204030204" pitchFamily="34" charset="0"/>
                <a:ea typeface="Times New Roman" panose="02020603050405020304" pitchFamily="18" charset="0"/>
                <a:cs typeface="Calibri" panose="020F0502020204030204" pitchFamily="34" charset="0"/>
              </a:rPr>
              <a:t>Beihilfen für </a:t>
            </a:r>
            <a:r>
              <a:rPr lang="de-DE" sz="1800" b="1" dirty="0">
                <a:effectLst/>
                <a:latin typeface="Calibri" panose="020F0502020204030204" pitchFamily="34" charset="0"/>
                <a:ea typeface="Times New Roman" panose="02020603050405020304" pitchFamily="18" charset="0"/>
                <a:cs typeface="Calibri" panose="020F0502020204030204" pitchFamily="34" charset="0"/>
              </a:rPr>
              <a:t>KMU</a:t>
            </a:r>
            <a:r>
              <a:rPr lang="de-DE" sz="1800" dirty="0">
                <a:effectLst/>
                <a:latin typeface="Calibri" panose="020F0502020204030204" pitchFamily="34" charset="0"/>
                <a:ea typeface="Times New Roman" panose="02020603050405020304" pitchFamily="18" charset="0"/>
                <a:cs typeface="Calibri" panose="020F0502020204030204" pitchFamily="34" charset="0"/>
              </a:rPr>
              <a:t> in der Form von befristeten öffentlichen Eingriffen betreffend die Versorgung mit Strom, Gas oder aus Erdgas oder Strom erzeugte Wärme, um die Auswirkungen der Preisanstiege in Folge des Russischen Angriffskriegs gegen die Ukraine abzumildern (neuer Art. 19d): auf 70% des </a:t>
            </a:r>
            <a:r>
              <a:rPr lang="de-DE" sz="1800" dirty="0">
                <a:latin typeface="Calibri" panose="020F0502020204030204" pitchFamily="34" charset="0"/>
                <a:ea typeface="Times New Roman" panose="02020603050405020304" pitchFamily="18" charset="0"/>
                <a:cs typeface="Calibri" panose="020F0502020204030204" pitchFamily="34" charset="0"/>
              </a:rPr>
              <a:t>V</a:t>
            </a:r>
            <a:r>
              <a:rPr lang="de-DE" sz="1800" dirty="0">
                <a:effectLst/>
                <a:latin typeface="Calibri" panose="020F0502020204030204" pitchFamily="34" charset="0"/>
                <a:ea typeface="Times New Roman" panose="02020603050405020304" pitchFamily="18" charset="0"/>
                <a:cs typeface="Calibri" panose="020F0502020204030204" pitchFamily="34" charset="0"/>
              </a:rPr>
              <a:t>erbrauchs begrenzt und Vergleichspreis aus dem Zeitraum vor dem russischen Angriff – sollen eine Ankurbelung der Nachfrage nach Strom, Erdgas oder aus Erdgas oder Strom erzeugter Wärme verhindern; </a:t>
            </a:r>
            <a:r>
              <a:rPr lang="de-DE" sz="1800" dirty="0">
                <a:effectLst/>
                <a:latin typeface="Calibri" panose="020F0502020204030204" pitchFamily="34" charset="0"/>
                <a:ea typeface="Calibri" panose="020F0502020204030204" pitchFamily="34" charset="0"/>
                <a:cs typeface="Calibri" panose="020F0502020204030204" pitchFamily="34" charset="0"/>
              </a:rPr>
              <a:t>Einzelanmeldeschwelle </a:t>
            </a:r>
            <a:r>
              <a:rPr lang="de-DE" sz="1800" dirty="0">
                <a:effectLst/>
                <a:latin typeface="Calibri" panose="020F0502020204030204" pitchFamily="34" charset="0"/>
                <a:ea typeface="Times New Roman" panose="02020603050405020304" pitchFamily="18" charset="0"/>
                <a:cs typeface="Calibri" panose="020F0502020204030204" pitchFamily="34" charset="0"/>
              </a:rPr>
              <a:t>liegt bei 2 Mio. EUR/KMU (niedriger für Agrarsektor)</a:t>
            </a:r>
          </a:p>
          <a:p>
            <a:endParaRPr lang="en-IE" dirty="0"/>
          </a:p>
        </p:txBody>
      </p:sp>
      <p:sp>
        <p:nvSpPr>
          <p:cNvPr id="4" name="Title 3">
            <a:extLst>
              <a:ext uri="{FF2B5EF4-FFF2-40B4-BE49-F238E27FC236}">
                <a16:creationId xmlns:a16="http://schemas.microsoft.com/office/drawing/2014/main" id="{4E22B83A-6474-E2F8-4281-5616896A9992}"/>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1128716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F30ABB-0DAB-622F-1B97-797DEC465462}"/>
              </a:ext>
            </a:extLst>
          </p:cNvPr>
          <p:cNvSpPr>
            <a:spLocks noGrp="1"/>
          </p:cNvSpPr>
          <p:nvPr>
            <p:ph idx="1"/>
          </p:nvPr>
        </p:nvSpPr>
        <p:spPr>
          <a:xfrm>
            <a:off x="838199" y="1417834"/>
            <a:ext cx="10905699" cy="4654193"/>
          </a:xfrm>
        </p:spPr>
        <p:txBody>
          <a:bodyPr/>
          <a:lstStyle/>
          <a:p>
            <a:pPr>
              <a:spcAft>
                <a:spcPts val="0"/>
              </a:spcAft>
            </a:pPr>
            <a:endParaRPr lang="de-DE" sz="1600" dirty="0"/>
          </a:p>
          <a:p>
            <a:pPr marL="0" indent="0" algn="ctr">
              <a:buNone/>
            </a:pPr>
            <a:r>
              <a:rPr lang="fr-BE" sz="2800" dirty="0" err="1">
                <a:latin typeface="Calibri" panose="020F0502020204030204" pitchFamily="34" charset="0"/>
                <a:cs typeface="Calibri" panose="020F0502020204030204" pitchFamily="34" charset="0"/>
              </a:rPr>
              <a:t>Risikofinanzierungsbeihilfen</a:t>
            </a:r>
            <a:r>
              <a:rPr lang="fr-BE" sz="2800" dirty="0">
                <a:latin typeface="Calibri" panose="020F0502020204030204" pitchFamily="34" charset="0"/>
                <a:cs typeface="Calibri" panose="020F0502020204030204" pitchFamily="34" charset="0"/>
              </a:rPr>
              <a:t> – </a:t>
            </a:r>
            <a:r>
              <a:rPr lang="de-DE" sz="2800" dirty="0">
                <a:latin typeface="Calibri" panose="020F0502020204030204" pitchFamily="34" charset="0"/>
                <a:cs typeface="Calibri" panose="020F0502020204030204" pitchFamily="34" charset="0"/>
              </a:rPr>
              <a:t>Art. 21</a:t>
            </a:r>
          </a:p>
          <a:p>
            <a:pPr>
              <a:spcAft>
                <a:spcPts val="1200"/>
              </a:spcAft>
            </a:pPr>
            <a:r>
              <a:rPr lang="de-DE" dirty="0">
                <a:latin typeface="Calibri" panose="020F0502020204030204" pitchFamily="34" charset="0"/>
                <a:cs typeface="Calibri" panose="020F0502020204030204" pitchFamily="34" charset="0"/>
              </a:rPr>
              <a:t>Struktur und Anwendungsbereich 2023 gründlich überarbeitet</a:t>
            </a:r>
          </a:p>
          <a:p>
            <a:pPr>
              <a:spcAft>
                <a:spcPts val="1200"/>
              </a:spcAft>
            </a:pPr>
            <a:r>
              <a:rPr lang="de-DE" dirty="0">
                <a:latin typeface="Calibri" panose="020F0502020204030204" pitchFamily="34" charset="0"/>
                <a:cs typeface="Calibri" panose="020F0502020204030204" pitchFamily="34" charset="0"/>
              </a:rPr>
              <a:t>Ziel: Wachstumsaussichten der KMU und die Widerstandsfähigkeit der Wirtschaft der Union insgesamt sichern; mehr Klarheit schaffen</a:t>
            </a:r>
          </a:p>
        </p:txBody>
      </p:sp>
      <p:sp>
        <p:nvSpPr>
          <p:cNvPr id="3" name="Title 2">
            <a:extLst>
              <a:ext uri="{FF2B5EF4-FFF2-40B4-BE49-F238E27FC236}">
                <a16:creationId xmlns:a16="http://schemas.microsoft.com/office/drawing/2014/main" id="{7A9171D4-4B36-21F7-9DDF-DEB9126A41CE}"/>
              </a:ext>
            </a:extLst>
          </p:cNvPr>
          <p:cNvSpPr>
            <a:spLocks noGrp="1"/>
          </p:cNvSpPr>
          <p:nvPr>
            <p:ph type="title"/>
          </p:nvPr>
        </p:nvSpPr>
        <p:spPr/>
        <p:txBody>
          <a:bodyPr/>
          <a:lstStyle/>
          <a:p>
            <a:r>
              <a:rPr lang="fr-BE" dirty="0"/>
              <a:t>AGVO-</a:t>
            </a:r>
            <a:r>
              <a:rPr lang="fr-BE" dirty="0" err="1"/>
              <a:t>Überarbeitung</a:t>
            </a:r>
            <a:r>
              <a:rPr lang="fr-BE" dirty="0"/>
              <a:t>. </a:t>
            </a:r>
            <a:r>
              <a:rPr lang="de-DE" dirty="0"/>
              <a:t>Was ist drin für KMU?</a:t>
            </a:r>
            <a:endParaRPr lang="en-IE" dirty="0"/>
          </a:p>
        </p:txBody>
      </p:sp>
    </p:spTree>
    <p:extLst>
      <p:ext uri="{BB962C8B-B14F-4D97-AF65-F5344CB8AC3E}">
        <p14:creationId xmlns:p14="http://schemas.microsoft.com/office/powerpoint/2010/main" val="2849105938"/>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Presentation.pptx" id="{DF0E4C23-23CF-4CA0-B78D-4EE4E4812529}" vid="{A275074F-6DFA-4FBF-AA5C-38C3649C39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098AE41A192E4C85C747A9850AEF9A" ma:contentTypeVersion="1" ma:contentTypeDescription="Create a new document." ma:contentTypeScope="" ma:versionID="5a8770b97c883eee6e80458dbe9e6cc2">
  <xsd:schema xmlns:xsd="http://www.w3.org/2001/XMLSchema" xmlns:xs="http://www.w3.org/2001/XMLSchema" xmlns:p="http://schemas.microsoft.com/office/2006/metadata/properties" xmlns:ns1="http://schemas.microsoft.com/sharepoint/v3" targetNamespace="http://schemas.microsoft.com/office/2006/metadata/properties" ma:root="true" ma:fieldsID="ef2aa9ed40e72a78c3822fc753b43e8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2EEACE0-6474-4130-B64E-D9F9E5478D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1CAF70-02D1-4551-A536-63581F6A8097}">
  <ds:schemaRefs>
    <ds:schemaRef ds:uri="http://schemas.microsoft.com/sharepoint/v3/contenttype/forms"/>
  </ds:schemaRefs>
</ds:datastoreItem>
</file>

<file path=customXml/itemProps3.xml><?xml version="1.0" encoding="utf-8"?>
<ds:datastoreItem xmlns:ds="http://schemas.openxmlformats.org/officeDocument/2006/customXml" ds:itemID="{1FF87431-2774-4E17-BE38-8A579357848D}">
  <ds:schemaRefs>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2893</TotalTime>
  <Words>2791</Words>
  <Application>Microsoft Office PowerPoint</Application>
  <PresentationFormat>Widescreen</PresentationFormat>
  <Paragraphs>163</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Effra</vt:lpstr>
      <vt:lpstr>Times New Roman</vt:lpstr>
      <vt:lpstr>Office Theme</vt:lpstr>
      <vt:lpstr>Arbeitskreis KMU</vt:lpstr>
      <vt:lpstr>PowerPoint Presentation</vt:lpstr>
      <vt:lpstr>Die AGVO</vt:lpstr>
      <vt:lpstr>AGVO. Überarbeitung 2023 </vt:lpstr>
      <vt:lpstr>AGVO. Struktur blieb unverändert</vt:lpstr>
      <vt:lpstr>AGVO. Seit jeher KMU-spezifische Privilegien</vt:lpstr>
      <vt:lpstr>   AGVO-Überarbeitung. Was ist drin für KMU?</vt:lpstr>
      <vt:lpstr>AGVO-Überarbeitung. Was ist drin für KMU?</vt:lpstr>
      <vt:lpstr>AGVO-Überarbeitung. Was ist drin für KMU?</vt:lpstr>
      <vt:lpstr>AGVO-Überarbeitung. Was ist drin für KMU?</vt:lpstr>
      <vt:lpstr>AGVO-Überarbeitung. Was ist drin für KMU?</vt:lpstr>
      <vt:lpstr>AGVO-Überarbeitung. Was ist drin für KMU?</vt:lpstr>
      <vt:lpstr>AGVO-Überarbeitung. Was ist drin für KMU?</vt:lpstr>
      <vt:lpstr>AGVO-Überarbeitung. Was ist drin für KMU?</vt:lpstr>
      <vt:lpstr>AGVO-Überarbeitung. Was ist drin für KMU?</vt:lpstr>
      <vt:lpstr>AGVO-Überarbeitung. Was ist drin für KMU?</vt:lpstr>
      <vt:lpstr>AGVO – und was ist mit Unternehmen mittlerer Kapitalisierung?</vt:lpstr>
      <vt:lpstr>Ausser AGVO.  neue Allgemeine De-minimis VO (EU) 2023/2831 </vt:lpstr>
      <vt:lpstr>Ausser AGVO: Verlängerung einiger ‚Kriseninstrumente‘ des Befristeten Rahmens zur Krisenbewältigung und Gestaltung des Wandels </vt:lpstr>
      <vt:lpstr>Keep in touch</vt:lpstr>
      <vt:lpstr>Danke für Ihre Aufmerksamkeit</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Yvonne (COMM)</dc:creator>
  <cp:lastModifiedBy>VON WENDLAND Bernhard (COMP)</cp:lastModifiedBy>
  <cp:revision>125</cp:revision>
  <dcterms:created xsi:type="dcterms:W3CDTF">2019-08-09T12:06:42Z</dcterms:created>
  <dcterms:modified xsi:type="dcterms:W3CDTF">2024-01-31T09:41:41Z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0x010100AF098AE41A192E4C85C747A9850AEF9A</vt:lpwstr>
  </property>
  <property fmtid="{D5CDD505-2E9C-101B-9397-08002B2CF9AE}" pid="3" name="MSIP_Label_6bd9ddd1-4d20-43f6-abfa-fc3c07406f94_Enabled">
    <vt:lpwstr>true</vt:lpwstr>
  </property>
  <property fmtid="{D5CDD505-2E9C-101B-9397-08002B2CF9AE}" pid="4" name="MSIP_Label_6bd9ddd1-4d20-43f6-abfa-fc3c07406f94_SetDate">
    <vt:lpwstr>2023-03-31T11:40:41Z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3eefd142-458b-4314-b01d-e6fffa80c940</vt:lpwstr>
  </property>
  <property fmtid="{D5CDD505-2E9C-101B-9397-08002B2CF9AE}" pid="9" name="MSIP_Label_6bd9ddd1-4d20-43f6-abfa-fc3c07406f94_ContentBits">
    <vt:lpwstr>0</vt:lpwstr>
  </property>
</Properties>
</file>