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5" r:id="rId3"/>
    <p:sldId id="257" r:id="rId4"/>
    <p:sldId id="258" r:id="rId5"/>
    <p:sldId id="259" r:id="rId6"/>
    <p:sldId id="261" r:id="rId7"/>
    <p:sldId id="260" r:id="rId8"/>
    <p:sldId id="262" r:id="rId9"/>
    <p:sldId id="263" r:id="rId10"/>
    <p:sldId id="264" r:id="rId11"/>
    <p:sldId id="266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4660"/>
  </p:normalViewPr>
  <p:slideViewPr>
    <p:cSldViewPr snapToGrid="0">
      <p:cViewPr varScale="1">
        <p:scale>
          <a:sx n="58" d="100"/>
          <a:sy n="58" d="100"/>
        </p:scale>
        <p:origin x="9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FA214A5-4017-4536-9781-F112FD9CF99C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26B6-F2A0-435A-B143-E8B2A18DD95E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52341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14A5-4017-4536-9781-F112FD9CF99C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26B6-F2A0-435A-B143-E8B2A18DD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214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14A5-4017-4536-9781-F112FD9CF99C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26B6-F2A0-435A-B143-E8B2A18DD95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0548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14A5-4017-4536-9781-F112FD9CF99C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26B6-F2A0-435A-B143-E8B2A18DD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811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14A5-4017-4536-9781-F112FD9CF99C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26B6-F2A0-435A-B143-E8B2A18DD95E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59413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14A5-4017-4536-9781-F112FD9CF99C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26B6-F2A0-435A-B143-E8B2A18DD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318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14A5-4017-4536-9781-F112FD9CF99C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26B6-F2A0-435A-B143-E8B2A18DD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15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14A5-4017-4536-9781-F112FD9CF99C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26B6-F2A0-435A-B143-E8B2A18DD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370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14A5-4017-4536-9781-F112FD9CF99C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26B6-F2A0-435A-B143-E8B2A18DD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443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14A5-4017-4536-9781-F112FD9CF99C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26B6-F2A0-435A-B143-E8B2A18DD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686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14A5-4017-4536-9781-F112FD9CF99C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B26B6-F2A0-435A-B143-E8B2A18DD95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12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FA214A5-4017-4536-9781-F112FD9CF99C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1BB26B6-F2A0-435A-B143-E8B2A18DD95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1675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B7A5D-9E12-91A6-A46E-C17F1DAA92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951163"/>
            <a:ext cx="11655845" cy="277760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Islamic finance and conventional finance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/>
              <a:t> principles, instruments, operations, and objectives</a:t>
            </a:r>
            <a:br>
              <a:rPr lang="en-US" dirty="0"/>
            </a:br>
            <a:r>
              <a:rPr lang="en-US" dirty="0"/>
              <a:t>.</a:t>
            </a:r>
            <a:br>
              <a:rPr lang="en-US" dirty="0"/>
            </a:br>
            <a:r>
              <a:rPr lang="en-US" sz="2200" dirty="0"/>
              <a:t>Webinar on Islamic Finance &amp; Guarantees</a:t>
            </a:r>
            <a:br>
              <a:rPr lang="en-US" sz="2200" dirty="0"/>
            </a:br>
            <a:r>
              <a:rPr lang="en-US" sz="2200" dirty="0"/>
              <a:t>Tuesday, 14 October 2025</a:t>
            </a:r>
            <a:br>
              <a:rPr lang="en-US" sz="2200" dirty="0"/>
            </a:br>
            <a:r>
              <a:rPr lang="en-US" sz="2200" b="1" dirty="0"/>
              <a:t>Dr. Mohammed al-</a:t>
            </a:r>
            <a:r>
              <a:rPr lang="en-US" sz="2200" b="1" dirty="0" err="1"/>
              <a:t>jafari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448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73A64-CF27-49DA-C997-7CAA0906E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8. Governance and Regulatory Framework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09BC873-F7AA-961F-F18B-334FB22B0A16}"/>
              </a:ext>
            </a:extLst>
          </p:cNvPr>
          <p:cNvSpPr txBox="1"/>
          <p:nvPr/>
        </p:nvSpPr>
        <p:spPr>
          <a:xfrm>
            <a:off x="947451" y="1905918"/>
            <a:ext cx="10146535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/>
              <a:t>Islamic Finance</a:t>
            </a:r>
            <a:endParaRPr lang="en-US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Supervised by </a:t>
            </a:r>
            <a:r>
              <a:rPr lang="en-US" sz="3200" b="1" dirty="0"/>
              <a:t>Sharia Supervisory Boards (SSBs)</a:t>
            </a:r>
            <a:r>
              <a:rPr lang="en-US" sz="3200" dirty="0"/>
              <a:t> for compliance.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Requires transparency on contract terms, assets, and profit-sharing.</a:t>
            </a:r>
          </a:p>
          <a:p>
            <a:pPr>
              <a:buNone/>
            </a:pPr>
            <a:r>
              <a:rPr lang="en-US" sz="3200" b="1" dirty="0"/>
              <a:t>Conventional Finance</a:t>
            </a:r>
            <a:endParaRPr lang="en-US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Regulated by monetary and financial authorities only.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Focuses on prudential regulation and credit performance.</a:t>
            </a:r>
          </a:p>
        </p:txBody>
      </p:sp>
    </p:spTree>
    <p:extLst>
      <p:ext uri="{BB962C8B-B14F-4D97-AF65-F5344CB8AC3E}">
        <p14:creationId xmlns:p14="http://schemas.microsoft.com/office/powerpoint/2010/main" val="3567199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D366F-EDF4-87B7-F870-5EFBC4375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9. Objectives and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AF118D-772E-3E39-B2AB-891B3FD52D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/>
              <a:t>Islamic Finance</a:t>
            </a:r>
            <a:endParaRPr lang="en-US" sz="2800" dirty="0"/>
          </a:p>
          <a:p>
            <a:r>
              <a:rPr lang="en-US" sz="2800" dirty="0"/>
              <a:t>Seeks </a:t>
            </a:r>
            <a:r>
              <a:rPr lang="en-US" sz="2800" i="1" dirty="0"/>
              <a:t>economic justice, equitable wealth distribution,</a:t>
            </a:r>
            <a:r>
              <a:rPr lang="en-US" sz="2800" dirty="0"/>
              <a:t> and </a:t>
            </a:r>
            <a:r>
              <a:rPr lang="en-US" sz="2800" i="1" dirty="0"/>
              <a:t>social welfare.</a:t>
            </a:r>
            <a:endParaRPr lang="en-US" sz="2800" dirty="0"/>
          </a:p>
          <a:p>
            <a:r>
              <a:rPr lang="en-US" sz="2800" dirty="0"/>
              <a:t>Prioritizes long-term stability and fairness.</a:t>
            </a:r>
          </a:p>
          <a:p>
            <a:r>
              <a:rPr lang="en-US" sz="2800" b="1" dirty="0"/>
              <a:t>Conventional Finance</a:t>
            </a:r>
            <a:endParaRPr lang="en-US" sz="2800" dirty="0"/>
          </a:p>
          <a:p>
            <a:r>
              <a:rPr lang="en-US" sz="2800" dirty="0"/>
              <a:t>Aims at </a:t>
            </a:r>
            <a:r>
              <a:rPr lang="en-US" sz="2800" i="1" dirty="0"/>
              <a:t>profit maximization</a:t>
            </a:r>
            <a:r>
              <a:rPr lang="en-US" sz="2800" dirty="0"/>
              <a:t> and </a:t>
            </a:r>
            <a:r>
              <a:rPr lang="en-US" sz="2800" i="1" dirty="0"/>
              <a:t>shareholder value.</a:t>
            </a:r>
            <a:endParaRPr lang="en-US" sz="2800" dirty="0"/>
          </a:p>
          <a:p>
            <a:r>
              <a:rPr lang="en-US" sz="2800" dirty="0"/>
              <a:t>Focuses on efficiency and competition.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673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49FA5-EDF1-03B4-4B46-157F4A181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10. Loan Guarantee (</a:t>
            </a:r>
            <a:r>
              <a:rPr lang="en-US" b="1" i="1" dirty="0"/>
              <a:t>Kafala</a:t>
            </a:r>
            <a:r>
              <a:rPr lang="en-US" b="1" dirty="0"/>
              <a:t>) in Islamic Finance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510FD4-BFF9-D861-7719-A48B63A65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Concept Overview</a:t>
            </a:r>
          </a:p>
          <a:p>
            <a:r>
              <a:rPr lang="en-US" i="1" dirty="0"/>
              <a:t>Kafala</a:t>
            </a:r>
            <a:r>
              <a:rPr lang="en-US" dirty="0"/>
              <a:t> means </a:t>
            </a:r>
            <a:r>
              <a:rPr lang="en-US" b="1" dirty="0"/>
              <a:t>guaranteeing or assuming responsibility</a:t>
            </a:r>
            <a:r>
              <a:rPr lang="en-US" dirty="0"/>
              <a:t> for another’s debt or obligation.</a:t>
            </a:r>
          </a:p>
          <a:p>
            <a:r>
              <a:rPr lang="en-US" dirty="0"/>
              <a:t>It is a </a:t>
            </a:r>
            <a:r>
              <a:rPr lang="en-US" b="1" dirty="0"/>
              <a:t>contract of suretyship</a:t>
            </a:r>
            <a:r>
              <a:rPr lang="en-US" dirty="0"/>
              <a:t>, where one party (the guarantor) agrees to take responsibility for the debt or performance of another (the guaranteed party).</a:t>
            </a:r>
          </a:p>
          <a:p>
            <a:r>
              <a:rPr lang="en-US" dirty="0"/>
              <a:t>Commonly used in </a:t>
            </a:r>
            <a:r>
              <a:rPr lang="en-US" b="1" dirty="0"/>
              <a:t>Islamic loan guarantee schemes</a:t>
            </a:r>
            <a:r>
              <a:rPr lang="en-US" dirty="0"/>
              <a:t> to support SMEs and entrepreneurs who lack sufficient collateral.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9880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6F56E-E86F-C83D-97D2-9122071F0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Key Principles of Kafala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A8C11-C13C-95B7-C409-FC13294A5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Permissible under Sharia</a:t>
            </a:r>
            <a:r>
              <a:rPr lang="en-US" dirty="0"/>
              <a:t>: As long as it is </a:t>
            </a:r>
            <a:r>
              <a:rPr lang="en-US" b="1" dirty="0"/>
              <a:t>free of Riba (interest)</a:t>
            </a:r>
            <a:r>
              <a:rPr lang="en-US" dirty="0"/>
              <a:t> and </a:t>
            </a:r>
            <a:r>
              <a:rPr lang="en-US" b="1" dirty="0"/>
              <a:t>not used for prohibited (haram)</a:t>
            </a:r>
            <a:r>
              <a:rPr lang="en-US" dirty="0"/>
              <a:t> activities.</a:t>
            </a:r>
          </a:p>
          <a:p>
            <a:r>
              <a:rPr lang="en-US" b="1" dirty="0"/>
              <a:t>No monetary gain</a:t>
            </a:r>
            <a:r>
              <a:rPr lang="en-US" dirty="0"/>
              <a:t> for the guarantor: The guarantee is provided as a </a:t>
            </a:r>
            <a:r>
              <a:rPr lang="en-US" b="1" dirty="0"/>
              <a:t>commitment of support</a:t>
            </a:r>
            <a:r>
              <a:rPr lang="en-US" dirty="0"/>
              <a:t>, not as a source of profit.</a:t>
            </a:r>
          </a:p>
          <a:p>
            <a:r>
              <a:rPr lang="en-US" b="1" dirty="0"/>
              <a:t>Guarantee obligation</a:t>
            </a:r>
            <a:r>
              <a:rPr lang="en-US" dirty="0"/>
              <a:t> is enforceable once the principal debtor defaults.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6000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FBE82-9E1F-FA05-D80B-AE5FFE94F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Comparison: Kafala vs. Conventional loan Guarantee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0123DCD-9AD5-1E7D-EC7D-C19D981D12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4242220"/>
              </p:ext>
            </p:extLst>
          </p:nvPr>
        </p:nvGraphicFramePr>
        <p:xfrm>
          <a:off x="838200" y="2126774"/>
          <a:ext cx="10515600" cy="347472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390270197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32905066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43981206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Aspect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Kafala (Islamic)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Conventional Guarantee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48847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Legal Nature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A promise to take responsibility, based on moral and contractual duty.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A contractual obligation often tied to financial compensation.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14426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Compensation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Guarantor charge a fee for issuing the guarantee (administrative costs).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Guarantor or institution charge fees, premiums, or interest-based commissions.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88846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Basis of Relationship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Trust, cooperation, and social solidarity (</a:t>
                      </a:r>
                      <a:r>
                        <a:rPr lang="en-US" i="1"/>
                        <a:t>Ta’awun</a:t>
                      </a:r>
                      <a:r>
                        <a:rPr lang="en-US"/>
                        <a:t>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Commercial arrangement between financial institutions.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61572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Purpose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Facilitate access to finance ethically, particularly for MSMEs and startups.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Reduce lender risk exposure for profit-driven lending.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0402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48215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CCE14-D2DC-583C-3AAA-0BA916331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Application and Value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F52691-FBAD-BBE8-084E-0CFA2BAF5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Widely used in </a:t>
            </a:r>
            <a:r>
              <a:rPr lang="en-US" b="1" dirty="0"/>
              <a:t>Islamic credit guarantee funds</a:t>
            </a:r>
            <a:r>
              <a:rPr lang="en-US" dirty="0"/>
              <a:t> (e.g., </a:t>
            </a:r>
            <a:r>
              <a:rPr lang="en-US" i="1" dirty="0"/>
              <a:t>Kafala programs</a:t>
            </a:r>
            <a:r>
              <a:rPr lang="en-US" dirty="0"/>
              <a:t> in GCC countries).</a:t>
            </a:r>
          </a:p>
          <a:p>
            <a:r>
              <a:rPr lang="en-US" dirty="0"/>
              <a:t>Encourages </a:t>
            </a:r>
            <a:r>
              <a:rPr lang="en-US" b="1" dirty="0"/>
              <a:t>financial inclusion</a:t>
            </a:r>
            <a:r>
              <a:rPr lang="en-US" dirty="0"/>
              <a:t> by reducing risk for Islamic banks.</a:t>
            </a:r>
          </a:p>
          <a:p>
            <a:r>
              <a:rPr lang="en-US" dirty="0"/>
              <a:t>Strengthens </a:t>
            </a:r>
            <a:r>
              <a:rPr lang="en-US" b="1" dirty="0"/>
              <a:t>partnership-based financing models</a:t>
            </a:r>
            <a:r>
              <a:rPr lang="en-US" dirty="0"/>
              <a:t> (</a:t>
            </a:r>
            <a:r>
              <a:rPr lang="en-US" i="1" dirty="0" err="1"/>
              <a:t>Mudaraba</a:t>
            </a:r>
            <a:r>
              <a:rPr lang="en-US" i="1" dirty="0"/>
              <a:t>, </a:t>
            </a:r>
            <a:r>
              <a:rPr lang="en-US" i="1" dirty="0" err="1"/>
              <a:t>Musharaka</a:t>
            </a:r>
            <a:r>
              <a:rPr lang="en-US" dirty="0"/>
              <a:t>) by improving creditworthiness.</a:t>
            </a:r>
          </a:p>
          <a:p>
            <a:r>
              <a:rPr lang="en-US" dirty="0"/>
              <a:t>Aligns with </a:t>
            </a:r>
            <a:r>
              <a:rPr lang="en-US" b="1" dirty="0" err="1"/>
              <a:t>Maqasid</a:t>
            </a:r>
            <a:r>
              <a:rPr lang="en-US" b="1" dirty="0"/>
              <a:t> al-Sharia (objectives of Islamic law)</a:t>
            </a:r>
            <a:r>
              <a:rPr lang="en-US" dirty="0"/>
              <a:t> — promoting economic justice and shared prosperity.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5056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69131-7DA2-B2A1-0683-9EE48F293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Pleasure Being With You Today</a:t>
            </a:r>
          </a:p>
        </p:txBody>
      </p:sp>
    </p:spTree>
    <p:extLst>
      <p:ext uri="{BB962C8B-B14F-4D97-AF65-F5344CB8AC3E}">
        <p14:creationId xmlns:p14="http://schemas.microsoft.com/office/powerpoint/2010/main" val="836929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37237-CEE9-534B-6D46-A280D852D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Contents 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EC7E6-E6DA-BDDF-1712-2E5CB54A49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1246" y="1602954"/>
            <a:ext cx="9720073" cy="4023360"/>
          </a:xfrm>
        </p:spPr>
        <p:txBody>
          <a:bodyPr>
            <a:normAutofit fontScale="77500" lnSpcReduction="20000"/>
          </a:bodyPr>
          <a:lstStyle/>
          <a:p>
            <a:r>
              <a:rPr lang="en-US" sz="2600" b="1" dirty="0"/>
              <a:t>Foundational Principles</a:t>
            </a:r>
          </a:p>
          <a:p>
            <a:r>
              <a:rPr lang="en-US" sz="2600" b="1" dirty="0"/>
              <a:t>Treatment of Interest (Riba)</a:t>
            </a:r>
          </a:p>
          <a:p>
            <a:r>
              <a:rPr lang="en-US" sz="2600" b="1" dirty="0"/>
              <a:t>Risk Sharing vs. Risk Transfer</a:t>
            </a:r>
          </a:p>
          <a:p>
            <a:r>
              <a:rPr lang="en-US" sz="2600" b="1" dirty="0"/>
              <a:t>Asset-Backed vs. Money-Based Transactions</a:t>
            </a:r>
          </a:p>
          <a:p>
            <a:r>
              <a:rPr lang="en-US" sz="2600" b="1" dirty="0"/>
              <a:t>Ethical and Social Considerations</a:t>
            </a:r>
          </a:p>
          <a:p>
            <a:r>
              <a:rPr lang="en-US" sz="2600" b="1" dirty="0"/>
              <a:t>Instruments and Products</a:t>
            </a:r>
          </a:p>
          <a:p>
            <a:r>
              <a:rPr lang="en-US" sz="2600" b="1" dirty="0"/>
              <a:t>Financial Stability and Economic Impact</a:t>
            </a:r>
          </a:p>
          <a:p>
            <a:r>
              <a:rPr lang="en-US" sz="2600" b="1" dirty="0"/>
              <a:t>Governance and Regulatory Framework</a:t>
            </a:r>
          </a:p>
          <a:p>
            <a:r>
              <a:rPr lang="en-US" sz="2600" b="1" dirty="0"/>
              <a:t>Objectives and Outcomes</a:t>
            </a:r>
          </a:p>
          <a:p>
            <a:r>
              <a:rPr lang="en-US" sz="2600" b="1" dirty="0"/>
              <a:t>Loan Guarantee (Kafala) in Islamic Finance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018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CB06F79-8AC7-44A4-BD7D-51874BBD5D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8904544"/>
              </p:ext>
            </p:extLst>
          </p:nvPr>
        </p:nvGraphicFramePr>
        <p:xfrm>
          <a:off x="300942" y="2118164"/>
          <a:ext cx="11052858" cy="4224762"/>
        </p:xfrm>
        <a:graphic>
          <a:graphicData uri="http://schemas.openxmlformats.org/drawingml/2006/table">
            <a:tbl>
              <a:tblPr/>
              <a:tblGrid>
                <a:gridCol w="3684286">
                  <a:extLst>
                    <a:ext uri="{9D8B030D-6E8A-4147-A177-3AD203B41FA5}">
                      <a16:colId xmlns:a16="http://schemas.microsoft.com/office/drawing/2014/main" val="1070256773"/>
                    </a:ext>
                  </a:extLst>
                </a:gridCol>
                <a:gridCol w="3684286">
                  <a:extLst>
                    <a:ext uri="{9D8B030D-6E8A-4147-A177-3AD203B41FA5}">
                      <a16:colId xmlns:a16="http://schemas.microsoft.com/office/drawing/2014/main" val="61556911"/>
                    </a:ext>
                  </a:extLst>
                </a:gridCol>
                <a:gridCol w="3684286">
                  <a:extLst>
                    <a:ext uri="{9D8B030D-6E8A-4147-A177-3AD203B41FA5}">
                      <a16:colId xmlns:a16="http://schemas.microsoft.com/office/drawing/2014/main" val="3825869321"/>
                    </a:ext>
                  </a:extLst>
                </a:gridCol>
              </a:tblGrid>
              <a:tr h="56330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Aspect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Islamic Finance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Conventional Finance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5153987"/>
                  </a:ext>
                </a:extLst>
              </a:tr>
              <a:tr h="18307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Underlying Philosophy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Based on </a:t>
                      </a:r>
                      <a:r>
                        <a:rPr lang="en-US" b="1"/>
                        <a:t>Sharia (Islamic law)</a:t>
                      </a:r>
                      <a:r>
                        <a:rPr lang="en-US"/>
                        <a:t>, which promotes social justice, fairness, and ethical investment.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Based on </a:t>
                      </a:r>
                      <a:r>
                        <a:rPr lang="en-US" b="1"/>
                        <a:t>capitalist and profit-maximization principles</a:t>
                      </a:r>
                      <a:r>
                        <a:rPr lang="en-US"/>
                        <a:t>, emphasizing efficiency and return on investment.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4897787"/>
                  </a:ext>
                </a:extLst>
              </a:tr>
              <a:tr h="18307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Purpose of Finance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Seeks to achieve </a:t>
                      </a:r>
                      <a:r>
                        <a:rPr lang="en-US" b="1"/>
                        <a:t>equitable wealth distribution</a:t>
                      </a:r>
                      <a:r>
                        <a:rPr lang="en-US"/>
                        <a:t>, promote real economic activity, and avoid exploitation.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Focuses primarily on </a:t>
                      </a:r>
                      <a:r>
                        <a:rPr lang="en-US" b="1" dirty="0"/>
                        <a:t>profit generation and wealth accumulation</a:t>
                      </a:r>
                      <a:r>
                        <a:rPr lang="en-US" dirty="0"/>
                        <a:t> for investors and shareholders.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1376566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22951DD0-6627-28AA-2701-0AB987D1A9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204" y="401171"/>
            <a:ext cx="10310918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1. </a:t>
            </a:r>
            <a:r>
              <a:rPr lang="en-US" altLang="en-US" sz="5000" cap="all" spc="1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Foundational Principles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41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3B6B5-E2D2-7538-8D75-02861A5C1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2. Treatment of Interest (Riba)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8684BD0-782F-04FB-8B40-9CAE3F6368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9613294"/>
              </p:ext>
            </p:extLst>
          </p:nvPr>
        </p:nvGraphicFramePr>
        <p:xfrm>
          <a:off x="300941" y="1551008"/>
          <a:ext cx="11470512" cy="4941867"/>
        </p:xfrm>
        <a:graphic>
          <a:graphicData uri="http://schemas.openxmlformats.org/drawingml/2006/table">
            <a:tbl>
              <a:tblPr/>
              <a:tblGrid>
                <a:gridCol w="3823504">
                  <a:extLst>
                    <a:ext uri="{9D8B030D-6E8A-4147-A177-3AD203B41FA5}">
                      <a16:colId xmlns:a16="http://schemas.microsoft.com/office/drawing/2014/main" val="3761839797"/>
                    </a:ext>
                  </a:extLst>
                </a:gridCol>
                <a:gridCol w="3823504">
                  <a:extLst>
                    <a:ext uri="{9D8B030D-6E8A-4147-A177-3AD203B41FA5}">
                      <a16:colId xmlns:a16="http://schemas.microsoft.com/office/drawing/2014/main" val="4144789568"/>
                    </a:ext>
                  </a:extLst>
                </a:gridCol>
                <a:gridCol w="3823504">
                  <a:extLst>
                    <a:ext uri="{9D8B030D-6E8A-4147-A177-3AD203B41FA5}">
                      <a16:colId xmlns:a16="http://schemas.microsoft.com/office/drawing/2014/main" val="2956979094"/>
                    </a:ext>
                  </a:extLst>
                </a:gridCol>
              </a:tblGrid>
              <a:tr h="54909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Aspect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Islamic Finance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Conventional Finance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6022497"/>
                  </a:ext>
                </a:extLst>
              </a:tr>
              <a:tr h="178456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Interest (Riba)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Strictly prohibited</a:t>
                      </a:r>
                      <a:r>
                        <a:rPr lang="en-US"/>
                        <a:t>. Money cannot generate profit by itself. Earnings must be tied to productive economic activity or risk sharing.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Interest is the core mechanism</a:t>
                      </a:r>
                      <a:r>
                        <a:rPr lang="en-US"/>
                        <a:t> for earning and paying returns on loans and deposits.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5818932"/>
                  </a:ext>
                </a:extLst>
              </a:tr>
              <a:tr h="260820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Profit Generation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Profits come from </a:t>
                      </a:r>
                      <a:r>
                        <a:rPr lang="en-US" b="1"/>
                        <a:t>trade, investment, or asset-based transactions</a:t>
                      </a:r>
                      <a:r>
                        <a:rPr lang="en-US"/>
                        <a:t>, such as </a:t>
                      </a:r>
                      <a:r>
                        <a:rPr lang="en-US" i="1"/>
                        <a:t>Murabaha</a:t>
                      </a:r>
                      <a:r>
                        <a:rPr lang="en-US"/>
                        <a:t> (cost-plus sale), </a:t>
                      </a:r>
                      <a:r>
                        <a:rPr lang="en-US" i="1"/>
                        <a:t>Mudaraba</a:t>
                      </a:r>
                      <a:r>
                        <a:rPr lang="en-US"/>
                        <a:t> (profit-sharing), or </a:t>
                      </a:r>
                      <a:r>
                        <a:rPr lang="en-US" i="1"/>
                        <a:t>Musharaka</a:t>
                      </a:r>
                      <a:r>
                        <a:rPr lang="en-US"/>
                        <a:t> (joint venture).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Profits mainly arise from </a:t>
                      </a:r>
                      <a:r>
                        <a:rPr lang="en-US" b="1" dirty="0"/>
                        <a:t>interest margins</a:t>
                      </a:r>
                      <a:r>
                        <a:rPr lang="en-US" dirty="0"/>
                        <a:t>, speculative gains, and financial intermediation.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944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9152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8F030-9924-61A3-616D-C03CA8B9E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3. Risk Sharing vs. Risk Transfer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A23EB5A-5321-257C-0F99-D5163CCB7E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7637000"/>
              </p:ext>
            </p:extLst>
          </p:nvPr>
        </p:nvGraphicFramePr>
        <p:xfrm>
          <a:off x="486137" y="2492533"/>
          <a:ext cx="10867662" cy="3827243"/>
        </p:xfrm>
        <a:graphic>
          <a:graphicData uri="http://schemas.openxmlformats.org/drawingml/2006/table">
            <a:tbl>
              <a:tblPr/>
              <a:tblGrid>
                <a:gridCol w="3622554">
                  <a:extLst>
                    <a:ext uri="{9D8B030D-6E8A-4147-A177-3AD203B41FA5}">
                      <a16:colId xmlns:a16="http://schemas.microsoft.com/office/drawing/2014/main" val="1968288513"/>
                    </a:ext>
                  </a:extLst>
                </a:gridCol>
                <a:gridCol w="3622554">
                  <a:extLst>
                    <a:ext uri="{9D8B030D-6E8A-4147-A177-3AD203B41FA5}">
                      <a16:colId xmlns:a16="http://schemas.microsoft.com/office/drawing/2014/main" val="795233682"/>
                    </a:ext>
                  </a:extLst>
                </a:gridCol>
                <a:gridCol w="3622554">
                  <a:extLst>
                    <a:ext uri="{9D8B030D-6E8A-4147-A177-3AD203B41FA5}">
                      <a16:colId xmlns:a16="http://schemas.microsoft.com/office/drawing/2014/main" val="3696876308"/>
                    </a:ext>
                  </a:extLst>
                </a:gridCol>
              </a:tblGrid>
              <a:tr h="46390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Aspect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Islamic Finance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Conventional Finance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295449"/>
                  </a:ext>
                </a:extLst>
              </a:tr>
              <a:tr h="150770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Risk Approach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Risk is shared</a:t>
                      </a:r>
                      <a:r>
                        <a:rPr lang="en-US"/>
                        <a:t> between the financier and the client. Both parties share in profit and loss depending on their contribution.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Risk is transferred</a:t>
                      </a:r>
                      <a:r>
                        <a:rPr lang="en-US"/>
                        <a:t> from one party to another, typically from lender to borrower.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6343192"/>
                  </a:ext>
                </a:extLst>
              </a:tr>
              <a:tr h="18556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Example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In </a:t>
                      </a:r>
                      <a:r>
                        <a:rPr lang="en-US" i="1"/>
                        <a:t>Mudaraba</a:t>
                      </a:r>
                      <a:r>
                        <a:rPr lang="en-US"/>
                        <a:t>, the financier provides capital, and the entrepreneur provides labor. Profits are shared; losses are borne by the financier unless due to misconduct.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In a loan, the borrower bears full repayment risk, even if the business fails.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7730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2940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CBCFC-23C3-E99E-9C9B-31E235C77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218" y="365125"/>
            <a:ext cx="11087582" cy="1220607"/>
          </a:xfrm>
        </p:spPr>
        <p:txBody>
          <a:bodyPr/>
          <a:lstStyle/>
          <a:p>
            <a:pPr algn="ctr"/>
            <a:r>
              <a:rPr lang="en-US" dirty="0"/>
              <a:t>4. Asset-Backed vs. Money-Based Transactions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35A8326-8C67-4065-34AF-26DCE773B3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8229501"/>
              </p:ext>
            </p:extLst>
          </p:nvPr>
        </p:nvGraphicFramePr>
        <p:xfrm>
          <a:off x="497711" y="1956122"/>
          <a:ext cx="11087583" cy="4190035"/>
        </p:xfrm>
        <a:graphic>
          <a:graphicData uri="http://schemas.openxmlformats.org/drawingml/2006/table">
            <a:tbl>
              <a:tblPr/>
              <a:tblGrid>
                <a:gridCol w="3695861">
                  <a:extLst>
                    <a:ext uri="{9D8B030D-6E8A-4147-A177-3AD203B41FA5}">
                      <a16:colId xmlns:a16="http://schemas.microsoft.com/office/drawing/2014/main" val="2602898617"/>
                    </a:ext>
                  </a:extLst>
                </a:gridCol>
                <a:gridCol w="3695861">
                  <a:extLst>
                    <a:ext uri="{9D8B030D-6E8A-4147-A177-3AD203B41FA5}">
                      <a16:colId xmlns:a16="http://schemas.microsoft.com/office/drawing/2014/main" val="808024369"/>
                    </a:ext>
                  </a:extLst>
                </a:gridCol>
                <a:gridCol w="3695861">
                  <a:extLst>
                    <a:ext uri="{9D8B030D-6E8A-4147-A177-3AD203B41FA5}">
                      <a16:colId xmlns:a16="http://schemas.microsoft.com/office/drawing/2014/main" val="1607999039"/>
                    </a:ext>
                  </a:extLst>
                </a:gridCol>
              </a:tblGrid>
              <a:tr h="6207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Aspect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Islamic Finance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Conventional Finance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219842"/>
                  </a:ext>
                </a:extLst>
              </a:tr>
              <a:tr h="155186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Nature of Transactions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Every financial transaction must be </a:t>
                      </a:r>
                      <a:r>
                        <a:rPr lang="en-US" b="1"/>
                        <a:t>linked to a tangible asset or real economic activity</a:t>
                      </a:r>
                      <a:r>
                        <a:rPr lang="en-US"/>
                        <a:t>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Transactions can be </a:t>
                      </a:r>
                      <a:r>
                        <a:rPr lang="en-US" b="1"/>
                        <a:t>purely financial</a:t>
                      </a:r>
                      <a:r>
                        <a:rPr lang="en-US"/>
                        <a:t>, not necessarily connected to tangible assets.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7908250"/>
                  </a:ext>
                </a:extLst>
              </a:tr>
              <a:tr h="201742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Speculation (Gharar)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Prohibited.</a:t>
                      </a:r>
                      <a:r>
                        <a:rPr lang="en-US"/>
                        <a:t> Excessive uncertainty, gambling (</a:t>
                      </a:r>
                      <a:r>
                        <a:rPr lang="en-US" i="1"/>
                        <a:t>maysir</a:t>
                      </a:r>
                      <a:r>
                        <a:rPr lang="en-US"/>
                        <a:t>), and speculative trading are not allowed.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 dirty="0"/>
                        <a:t>Permitted.</a:t>
                      </a:r>
                      <a:r>
                        <a:rPr lang="en-US" dirty="0"/>
                        <a:t> Speculative instruments such as derivatives and short-selling are commonly used for hedging or profit-making.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8108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2674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24BEA-AA1E-2D11-13EC-3D8A80FEE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5. Ethical and Social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76BF8D-2BFA-13FD-F860-40E33419F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648B45EB-DCCF-76B2-B2A2-F8736D898C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821373"/>
              </p:ext>
            </p:extLst>
          </p:nvPr>
        </p:nvGraphicFramePr>
        <p:xfrm>
          <a:off x="627961" y="1608462"/>
          <a:ext cx="11292291" cy="4715220"/>
        </p:xfrm>
        <a:graphic>
          <a:graphicData uri="http://schemas.openxmlformats.org/drawingml/2006/table">
            <a:tbl>
              <a:tblPr/>
              <a:tblGrid>
                <a:gridCol w="3764097">
                  <a:extLst>
                    <a:ext uri="{9D8B030D-6E8A-4147-A177-3AD203B41FA5}">
                      <a16:colId xmlns:a16="http://schemas.microsoft.com/office/drawing/2014/main" val="1004129871"/>
                    </a:ext>
                  </a:extLst>
                </a:gridCol>
                <a:gridCol w="3764097">
                  <a:extLst>
                    <a:ext uri="{9D8B030D-6E8A-4147-A177-3AD203B41FA5}">
                      <a16:colId xmlns:a16="http://schemas.microsoft.com/office/drawing/2014/main" val="3869104261"/>
                    </a:ext>
                  </a:extLst>
                </a:gridCol>
                <a:gridCol w="3764097">
                  <a:extLst>
                    <a:ext uri="{9D8B030D-6E8A-4147-A177-3AD203B41FA5}">
                      <a16:colId xmlns:a16="http://schemas.microsoft.com/office/drawing/2014/main" val="4184241066"/>
                    </a:ext>
                  </a:extLst>
                </a:gridCol>
              </a:tblGrid>
              <a:tr h="57154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Aspect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Islamic Finance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Conventional Finance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0669987"/>
                  </a:ext>
                </a:extLst>
              </a:tr>
              <a:tr h="185751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Investment Screening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Investments must be </a:t>
                      </a:r>
                      <a:r>
                        <a:rPr lang="en-US" b="1"/>
                        <a:t>Sharia-compliant</a:t>
                      </a:r>
                      <a:r>
                        <a:rPr lang="en-US"/>
                        <a:t>, avoiding sectors like alcohol, gambling, pork, tobacco, and arms.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No moral or religious restriction on sectors of investment, as long as they are legal.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7860854"/>
                  </a:ext>
                </a:extLst>
              </a:tr>
              <a:tr h="228616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Social Responsibility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Promotes </a:t>
                      </a:r>
                      <a:r>
                        <a:rPr lang="en-US" b="1"/>
                        <a:t>social welfare</a:t>
                      </a:r>
                      <a:r>
                        <a:rPr lang="en-US"/>
                        <a:t>, equitable distribution, and support for community development through </a:t>
                      </a:r>
                      <a:r>
                        <a:rPr lang="en-US" i="1"/>
                        <a:t>Zakat</a:t>
                      </a:r>
                      <a:r>
                        <a:rPr lang="en-US"/>
                        <a:t> (charitable giving) and ethical practices.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Social responsibility depends on corporate policies; </a:t>
                      </a:r>
                      <a:r>
                        <a:rPr lang="en-US" b="1" dirty="0"/>
                        <a:t>not inherent</a:t>
                      </a:r>
                      <a:r>
                        <a:rPr lang="en-US" dirty="0"/>
                        <a:t> in the financial system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18383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2062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8B1C2-E150-AF52-8E48-5E71FEB66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6. Instruments and Products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9614440-4EDA-E86F-D749-34C4F6F50F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9948878"/>
              </p:ext>
            </p:extLst>
          </p:nvPr>
        </p:nvGraphicFramePr>
        <p:xfrm>
          <a:off x="661012" y="1784733"/>
          <a:ext cx="10692789" cy="4913520"/>
        </p:xfrm>
        <a:graphic>
          <a:graphicData uri="http://schemas.openxmlformats.org/drawingml/2006/table">
            <a:tbl>
              <a:tblPr/>
              <a:tblGrid>
                <a:gridCol w="3564263">
                  <a:extLst>
                    <a:ext uri="{9D8B030D-6E8A-4147-A177-3AD203B41FA5}">
                      <a16:colId xmlns:a16="http://schemas.microsoft.com/office/drawing/2014/main" val="3713213871"/>
                    </a:ext>
                  </a:extLst>
                </a:gridCol>
                <a:gridCol w="3564263">
                  <a:extLst>
                    <a:ext uri="{9D8B030D-6E8A-4147-A177-3AD203B41FA5}">
                      <a16:colId xmlns:a16="http://schemas.microsoft.com/office/drawing/2014/main" val="2546652103"/>
                    </a:ext>
                  </a:extLst>
                </a:gridCol>
                <a:gridCol w="3564263">
                  <a:extLst>
                    <a:ext uri="{9D8B030D-6E8A-4147-A177-3AD203B41FA5}">
                      <a16:colId xmlns:a16="http://schemas.microsoft.com/office/drawing/2014/main" val="1074445432"/>
                    </a:ext>
                  </a:extLst>
                </a:gridCol>
              </a:tblGrid>
              <a:tr h="8598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Category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Islamic Finance Examples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Conventional Finance Counterparts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2297420"/>
                  </a:ext>
                </a:extLst>
              </a:tr>
              <a:tr h="159689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Financing / Loans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i="1"/>
                        <a:t>Murabaha</a:t>
                      </a:r>
                      <a:r>
                        <a:rPr lang="en-US"/>
                        <a:t> (cost-plus sale), </a:t>
                      </a:r>
                      <a:r>
                        <a:rPr lang="en-US" i="1"/>
                        <a:t>Ijara</a:t>
                      </a:r>
                      <a:r>
                        <a:rPr lang="en-US"/>
                        <a:t> (leasing), </a:t>
                      </a:r>
                      <a:r>
                        <a:rPr lang="en-US" i="1"/>
                        <a:t>Musharaka</a:t>
                      </a:r>
                      <a:r>
                        <a:rPr lang="en-US"/>
                        <a:t> (joint venture), </a:t>
                      </a:r>
                      <a:r>
                        <a:rPr lang="en-US" i="1"/>
                        <a:t>Mudaraba</a:t>
                      </a:r>
                      <a:r>
                        <a:rPr lang="en-US"/>
                        <a:t> (profit-sharing).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Interest-bearing loans, credit lines, mortgages.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9910063"/>
                  </a:ext>
                </a:extLst>
              </a:tr>
              <a:tr h="12283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Bonds / Securities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i="1"/>
                        <a:t>Sukuk</a:t>
                      </a:r>
                      <a:r>
                        <a:rPr lang="en-US"/>
                        <a:t> (Islamic bonds) — represent ownership in tangible assets or projects.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Conventional bonds — represent debt obligations with fixed interest.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0770648"/>
                  </a:ext>
                </a:extLst>
              </a:tr>
              <a:tr h="12283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1"/>
                        <a:t>Insurance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i="1"/>
                        <a:t>Takaful</a:t>
                      </a:r>
                      <a:r>
                        <a:rPr lang="en-US"/>
                        <a:t> (cooperative insurance) — participants share risk and contribution.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Conventional insurance — based on risk transfer to insurer for a premium.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4376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5523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3D463-B1F2-E047-3FE3-3D3F0AF18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7. Financial Stability and Economic Impact</a:t>
            </a:r>
          </a:p>
        </p:txBody>
      </p:sp>
      <p:sp>
        <p:nvSpPr>
          <p:cNvPr id="35" name="Content Placeholder 34">
            <a:extLst>
              <a:ext uri="{FF2B5EF4-FFF2-40B4-BE49-F238E27FC236}">
                <a16:creationId xmlns:a16="http://schemas.microsoft.com/office/drawing/2014/main" id="{F991BD57-06AB-D7D2-8916-7AD8CDC15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Islamic Finance</a:t>
            </a:r>
            <a:endParaRPr lang="en-US" dirty="0"/>
          </a:p>
          <a:p>
            <a:r>
              <a:rPr lang="en-US" dirty="0"/>
              <a:t>Asset-based and real-sector-oriented — limits speculative bubbles.</a:t>
            </a:r>
          </a:p>
          <a:p>
            <a:r>
              <a:rPr lang="en-US" dirty="0"/>
              <a:t>Encourages inclusive and sustainable growth.</a:t>
            </a:r>
          </a:p>
          <a:p>
            <a:r>
              <a:rPr lang="en-US" b="1" dirty="0"/>
              <a:t>Conventional Finance</a:t>
            </a:r>
            <a:endParaRPr lang="en-US" dirty="0"/>
          </a:p>
          <a:p>
            <a:r>
              <a:rPr lang="en-US" dirty="0"/>
              <a:t>High leverage and speculation can cause financial instability.</a:t>
            </a:r>
          </a:p>
          <a:p>
            <a:r>
              <a:rPr lang="en-US" dirty="0"/>
              <a:t>Often detached from the real economy (financialization).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5346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73</TotalTime>
  <Words>1057</Words>
  <Application>Microsoft Office PowerPoint</Application>
  <PresentationFormat>Widescreen</PresentationFormat>
  <Paragraphs>127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Tw Cen MT</vt:lpstr>
      <vt:lpstr>Tw Cen MT Condensed</vt:lpstr>
      <vt:lpstr>Wingdings 3</vt:lpstr>
      <vt:lpstr>Integral</vt:lpstr>
      <vt:lpstr>Islamic finance and conventional finance,  principles, instruments, operations, and objectives . Webinar on Islamic Finance &amp; Guarantees Tuesday, 14 October 2025 Dr. Mohammed al-jafari </vt:lpstr>
      <vt:lpstr>Contents  </vt:lpstr>
      <vt:lpstr>PowerPoint Presentation</vt:lpstr>
      <vt:lpstr>2. Treatment of Interest (Riba)</vt:lpstr>
      <vt:lpstr>3. Risk Sharing vs. Risk Transfer</vt:lpstr>
      <vt:lpstr>4. Asset-Backed vs. Money-Based Transactions</vt:lpstr>
      <vt:lpstr>5. Ethical and Social Considerations</vt:lpstr>
      <vt:lpstr>6. Instruments and Products</vt:lpstr>
      <vt:lpstr>7. Financial Stability and Economic Impact</vt:lpstr>
      <vt:lpstr>8. Governance and Regulatory Framework</vt:lpstr>
      <vt:lpstr>9. Objectives and Outcomes</vt:lpstr>
      <vt:lpstr>10. Loan Guarantee (Kafala) in Islamic Finance </vt:lpstr>
      <vt:lpstr>Key Principles of Kafala </vt:lpstr>
      <vt:lpstr>Comparison: Kafala vs. Conventional loan Guarantee</vt:lpstr>
      <vt:lpstr>Application and Value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Mohammed Aljafari</dc:creator>
  <cp:lastModifiedBy>Mohammed Aljafari</cp:lastModifiedBy>
  <cp:revision>10</cp:revision>
  <dcterms:created xsi:type="dcterms:W3CDTF">2025-10-14T06:46:38Z</dcterms:created>
  <dcterms:modified xsi:type="dcterms:W3CDTF">2025-10-14T08:00:12Z</dcterms:modified>
</cp:coreProperties>
</file>