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300" r:id="rId2"/>
    <p:sldId id="257" r:id="rId3"/>
    <p:sldId id="311" r:id="rId4"/>
    <p:sldId id="312" r:id="rId5"/>
    <p:sldId id="313" r:id="rId6"/>
    <p:sldId id="314" r:id="rId7"/>
    <p:sldId id="315" r:id="rId8"/>
    <p:sldId id="316" r:id="rId9"/>
    <p:sldId id="318" r:id="rId10"/>
    <p:sldId id="319" r:id="rId11"/>
    <p:sldId id="320" r:id="rId12"/>
    <p:sldId id="307" r:id="rId13"/>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267"/>
    <a:srgbClr val="FF9933"/>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showGuides="1">
      <p:cViewPr varScale="1">
        <p:scale>
          <a:sx n="86" d="100"/>
          <a:sy n="86" d="100"/>
        </p:scale>
        <p:origin x="514"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u">
    <p:bg>
      <p:bgPr>
        <a:gradFill flip="none" rotWithShape="1">
          <a:gsLst>
            <a:gs pos="0">
              <a:srgbClr val="092942">
                <a:lumMod val="46000"/>
              </a:srgbClr>
            </a:gs>
            <a:gs pos="100000">
              <a:schemeClr val="accent2"/>
            </a:gs>
            <a:gs pos="100000">
              <a:schemeClr val="accent1"/>
            </a:gs>
          </a:gsLst>
          <a:lin ang="16200000" scaled="0"/>
          <a:tileRect/>
        </a:gra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5B7EE2E-ACAD-967E-EAB5-B31D2F424321}"/>
              </a:ext>
            </a:extLst>
          </p:cNvPr>
          <p:cNvSpPr>
            <a:spLocks noGrp="1"/>
          </p:cNvSpPr>
          <p:nvPr>
            <p:ph type="title"/>
          </p:nvPr>
        </p:nvSpPr>
        <p:spPr>
          <a:xfrm>
            <a:off x="1635124" y="1308263"/>
            <a:ext cx="8921750" cy="913787"/>
          </a:xfrm>
          <a:prstGeom prst="rect">
            <a:avLst/>
          </a:prstGeom>
        </p:spPr>
        <p:txBody>
          <a:bodyPr/>
          <a:lstStyle>
            <a:lvl1pPr algn="ctr">
              <a:defRPr sz="3600">
                <a:solidFill>
                  <a:srgbClr val="FFFFFF"/>
                </a:solidFill>
              </a:defRPr>
            </a:lvl1pPr>
          </a:lstStyle>
          <a:p>
            <a:r>
              <a:rPr lang="ro-RO" noProof="0" dirty="0"/>
              <a:t>Click to edit Master </a:t>
            </a:r>
            <a:r>
              <a:rPr lang="ro-RO" noProof="0" dirty="0" err="1"/>
              <a:t>title</a:t>
            </a:r>
            <a:r>
              <a:rPr lang="ro-RO" noProof="0" dirty="0"/>
              <a:t> style</a:t>
            </a:r>
          </a:p>
        </p:txBody>
      </p:sp>
      <p:sp>
        <p:nvSpPr>
          <p:cNvPr id="8" name="Text Placeholder 7">
            <a:extLst>
              <a:ext uri="{FF2B5EF4-FFF2-40B4-BE49-F238E27FC236}">
                <a16:creationId xmlns:a16="http://schemas.microsoft.com/office/drawing/2014/main" id="{880C694B-AA39-5ECB-F164-3184DB78AFC7}"/>
              </a:ext>
            </a:extLst>
          </p:cNvPr>
          <p:cNvSpPr>
            <a:spLocks noGrp="1"/>
          </p:cNvSpPr>
          <p:nvPr>
            <p:ph type="body" sz="quarter" idx="11"/>
          </p:nvPr>
        </p:nvSpPr>
        <p:spPr>
          <a:xfrm>
            <a:off x="2821076" y="2784376"/>
            <a:ext cx="6045243" cy="2051050"/>
          </a:xfrm>
          <a:prstGeom prst="rect">
            <a:avLst/>
          </a:prstGeom>
        </p:spPr>
        <p:txBody>
          <a:bodyPr/>
          <a:lstStyle>
            <a:lvl1pPr marL="0" indent="0" algn="ctr">
              <a:buNone/>
              <a:defRPr sz="1400">
                <a:solidFill>
                  <a:srgbClr val="FFFFFF"/>
                </a:solidFill>
              </a:defRPr>
            </a:lvl1pPr>
            <a:lvl2pPr marL="457200" indent="0" algn="ctr">
              <a:buNone/>
              <a:defRPr sz="1400">
                <a:solidFill>
                  <a:srgbClr val="FFFFFF"/>
                </a:solidFill>
              </a:defRPr>
            </a:lvl2pPr>
            <a:lvl3pPr marL="914400" indent="0" algn="ctr">
              <a:buNone/>
              <a:defRPr sz="1400">
                <a:solidFill>
                  <a:srgbClr val="FFFFFF"/>
                </a:solidFill>
              </a:defRPr>
            </a:lvl3pPr>
            <a:lvl4pPr marL="1371600" indent="0" algn="ctr">
              <a:buNone/>
              <a:defRPr sz="1400">
                <a:solidFill>
                  <a:srgbClr val="FFFFFF"/>
                </a:solidFill>
              </a:defRPr>
            </a:lvl4pPr>
            <a:lvl5pPr marL="1828800" indent="0" algn="ctr">
              <a:buNone/>
              <a:defRPr sz="1400">
                <a:solidFill>
                  <a:srgbClr val="FFFFFF"/>
                </a:solidFill>
              </a:defRPr>
            </a:lvl5pPr>
          </a:lstStyle>
          <a:p>
            <a:pPr lvl="0"/>
            <a:r>
              <a:rPr lang="ro-RO" noProof="0" dirty="0"/>
              <a:t>Click to edit Master text </a:t>
            </a:r>
            <a:r>
              <a:rPr lang="ro-RO" noProof="0" dirty="0" err="1"/>
              <a:t>styles</a:t>
            </a:r>
            <a:endParaRPr lang="ro-RO" noProof="0" dirty="0"/>
          </a:p>
          <a:p>
            <a:pPr lvl="1"/>
            <a:r>
              <a:rPr lang="ro-RO" noProof="0" dirty="0" err="1"/>
              <a:t>Second</a:t>
            </a:r>
            <a:r>
              <a:rPr lang="ro-RO" noProof="0" dirty="0"/>
              <a:t> level</a:t>
            </a:r>
          </a:p>
          <a:p>
            <a:pPr lvl="2"/>
            <a:r>
              <a:rPr lang="ro-RO" noProof="0" dirty="0" err="1"/>
              <a:t>Third</a:t>
            </a:r>
            <a:r>
              <a:rPr lang="ro-RO" noProof="0" dirty="0"/>
              <a:t> level</a:t>
            </a:r>
          </a:p>
          <a:p>
            <a:pPr lvl="3"/>
            <a:r>
              <a:rPr lang="ro-RO" noProof="0" dirty="0" err="1"/>
              <a:t>Fourth</a:t>
            </a:r>
            <a:r>
              <a:rPr lang="ro-RO" noProof="0" dirty="0"/>
              <a:t> level</a:t>
            </a:r>
          </a:p>
          <a:p>
            <a:pPr lvl="4"/>
            <a:r>
              <a:rPr lang="ro-RO" noProof="0" dirty="0" err="1"/>
              <a:t>Fifth</a:t>
            </a:r>
            <a:r>
              <a:rPr lang="ro-RO" noProof="0" dirty="0"/>
              <a:t> level</a:t>
            </a:r>
          </a:p>
        </p:txBody>
      </p:sp>
      <p:pic>
        <p:nvPicPr>
          <p:cNvPr id="12" name="Picture 11">
            <a:extLst>
              <a:ext uri="{FF2B5EF4-FFF2-40B4-BE49-F238E27FC236}">
                <a16:creationId xmlns:a16="http://schemas.microsoft.com/office/drawing/2014/main" id="{2A877F45-E1A8-0736-51E5-E15907E423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33338" y="5350360"/>
            <a:ext cx="925322" cy="764729"/>
          </a:xfrm>
          <a:prstGeom prst="rect">
            <a:avLst/>
          </a:prstGeom>
        </p:spPr>
      </p:pic>
      <p:sp>
        <p:nvSpPr>
          <p:cNvPr id="13" name="TextBox 12">
            <a:extLst>
              <a:ext uri="{FF2B5EF4-FFF2-40B4-BE49-F238E27FC236}">
                <a16:creationId xmlns:a16="http://schemas.microsoft.com/office/drawing/2014/main" id="{5CCA367F-1CEB-5319-9D77-BF124E2C516C}"/>
              </a:ext>
            </a:extLst>
          </p:cNvPr>
          <p:cNvSpPr txBox="1"/>
          <p:nvPr/>
        </p:nvSpPr>
        <p:spPr>
          <a:xfrm>
            <a:off x="2532196" y="6287182"/>
            <a:ext cx="7127607" cy="261610"/>
          </a:xfrm>
          <a:prstGeom prst="rect">
            <a:avLst/>
          </a:prstGeom>
          <a:noFill/>
        </p:spPr>
        <p:txBody>
          <a:bodyPr wrap="square" rtlCol="0">
            <a:spAutoFit/>
          </a:bodyPr>
          <a:lstStyle/>
          <a:p>
            <a:pPr algn="ctr"/>
            <a:r>
              <a:rPr lang="it-IT" sz="1100" b="0" dirty="0" err="1">
                <a:solidFill>
                  <a:schemeClr val="bg1"/>
                </a:solidFill>
                <a:latin typeface="+mj-lt"/>
                <a:ea typeface="Open Sans" pitchFamily="2" charset="0"/>
                <a:cs typeface="Open Sans" pitchFamily="2" charset="0"/>
              </a:rPr>
              <a:t>Fondul</a:t>
            </a:r>
            <a:r>
              <a:rPr lang="it-IT" sz="1100" b="0" dirty="0">
                <a:solidFill>
                  <a:schemeClr val="bg1"/>
                </a:solidFill>
                <a:latin typeface="+mj-lt"/>
                <a:ea typeface="Open Sans" pitchFamily="2" charset="0"/>
                <a:cs typeface="Open Sans" pitchFamily="2" charset="0"/>
              </a:rPr>
              <a:t> Na</a:t>
            </a:r>
            <a:r>
              <a:rPr lang="ro-RO" sz="1100" b="0" dirty="0">
                <a:solidFill>
                  <a:schemeClr val="bg1"/>
                </a:solidFill>
                <a:latin typeface="+mj-lt"/>
                <a:ea typeface="Open Sans" pitchFamily="2" charset="0"/>
                <a:cs typeface="Open Sans" pitchFamily="2" charset="0"/>
              </a:rPr>
              <a:t>ț</a:t>
            </a:r>
            <a:r>
              <a:rPr lang="it-IT" sz="1100" b="0" dirty="0" err="1">
                <a:solidFill>
                  <a:schemeClr val="bg1"/>
                </a:solidFill>
                <a:latin typeface="+mj-lt"/>
                <a:ea typeface="Open Sans" pitchFamily="2" charset="0"/>
                <a:cs typeface="Open Sans" pitchFamily="2" charset="0"/>
              </a:rPr>
              <a:t>ional</a:t>
            </a:r>
            <a:r>
              <a:rPr lang="it-IT" sz="1100" b="0" dirty="0">
                <a:solidFill>
                  <a:schemeClr val="bg1"/>
                </a:solidFill>
                <a:latin typeface="+mj-lt"/>
                <a:ea typeface="Open Sans" pitchFamily="2" charset="0"/>
                <a:cs typeface="Open Sans" pitchFamily="2" charset="0"/>
              </a:rPr>
              <a:t> de </a:t>
            </a:r>
            <a:r>
              <a:rPr lang="it-IT" sz="1100" b="0" dirty="0" err="1">
                <a:solidFill>
                  <a:schemeClr val="bg1"/>
                </a:solidFill>
                <a:latin typeface="+mj-lt"/>
                <a:ea typeface="Open Sans" pitchFamily="2" charset="0"/>
                <a:cs typeface="Open Sans" pitchFamily="2" charset="0"/>
              </a:rPr>
              <a:t>Garantare</a:t>
            </a:r>
            <a:r>
              <a:rPr lang="it-IT" sz="1100" b="0" dirty="0">
                <a:solidFill>
                  <a:schemeClr val="bg1"/>
                </a:solidFill>
                <a:latin typeface="+mj-lt"/>
                <a:ea typeface="Open Sans" pitchFamily="2" charset="0"/>
                <a:cs typeface="Open Sans" pitchFamily="2" charset="0"/>
              </a:rPr>
              <a:t> a </a:t>
            </a:r>
            <a:r>
              <a:rPr lang="it-IT" sz="1100" b="0" dirty="0" err="1">
                <a:solidFill>
                  <a:schemeClr val="bg1"/>
                </a:solidFill>
                <a:latin typeface="+mj-lt"/>
                <a:ea typeface="Open Sans" pitchFamily="2" charset="0"/>
                <a:cs typeface="Open Sans" pitchFamily="2" charset="0"/>
              </a:rPr>
              <a:t>Creditelor</a:t>
            </a:r>
            <a:r>
              <a:rPr lang="it-IT" sz="1100" b="0" dirty="0">
                <a:solidFill>
                  <a:schemeClr val="bg1"/>
                </a:solidFill>
                <a:latin typeface="+mj-lt"/>
                <a:ea typeface="Open Sans" pitchFamily="2" charset="0"/>
                <a:cs typeface="Open Sans" pitchFamily="2" charset="0"/>
              </a:rPr>
              <a:t> </a:t>
            </a:r>
            <a:r>
              <a:rPr lang="ro-RO" sz="1100" b="0" noProof="0" dirty="0">
                <a:solidFill>
                  <a:schemeClr val="bg1"/>
                </a:solidFill>
                <a:latin typeface="+mj-lt"/>
                <a:ea typeface="Open Sans" pitchFamily="2" charset="0"/>
                <a:cs typeface="Open Sans" pitchFamily="2" charset="0"/>
              </a:rPr>
              <a:t>pentru</a:t>
            </a:r>
            <a:r>
              <a:rPr lang="it-IT" sz="1100" b="0" dirty="0">
                <a:solidFill>
                  <a:schemeClr val="bg1"/>
                </a:solidFill>
                <a:latin typeface="+mj-lt"/>
                <a:ea typeface="Open Sans" pitchFamily="2" charset="0"/>
                <a:cs typeface="Open Sans" pitchFamily="2" charset="0"/>
              </a:rPr>
              <a:t> </a:t>
            </a:r>
            <a:r>
              <a:rPr lang="ro-RO" sz="1100" b="0" dirty="0">
                <a:solidFill>
                  <a:schemeClr val="bg1"/>
                </a:solidFill>
                <a:latin typeface="+mj-lt"/>
                <a:ea typeface="Open Sans" pitchFamily="2" charset="0"/>
                <a:cs typeface="Open Sans" pitchFamily="2" charset="0"/>
              </a:rPr>
              <a:t>Î</a:t>
            </a:r>
            <a:r>
              <a:rPr lang="it-IT" sz="1100" b="0" dirty="0" err="1">
                <a:solidFill>
                  <a:schemeClr val="bg1"/>
                </a:solidFill>
                <a:latin typeface="+mj-lt"/>
                <a:ea typeface="Open Sans" pitchFamily="2" charset="0"/>
                <a:cs typeface="Open Sans" pitchFamily="2" charset="0"/>
              </a:rPr>
              <a:t>ntreprinderile</a:t>
            </a:r>
            <a:r>
              <a:rPr lang="it-IT" sz="1100" b="0" dirty="0">
                <a:solidFill>
                  <a:schemeClr val="bg1"/>
                </a:solidFill>
                <a:latin typeface="+mj-lt"/>
                <a:ea typeface="Open Sans" pitchFamily="2" charset="0"/>
                <a:cs typeface="Open Sans" pitchFamily="2" charset="0"/>
              </a:rPr>
              <a:t> Mici </a:t>
            </a:r>
            <a:r>
              <a:rPr lang="ro-RO" sz="1100" b="0" dirty="0">
                <a:solidFill>
                  <a:schemeClr val="bg1"/>
                </a:solidFill>
                <a:latin typeface="+mj-lt"/>
                <a:ea typeface="Open Sans" pitchFamily="2" charset="0"/>
                <a:cs typeface="Open Sans" pitchFamily="2" charset="0"/>
              </a:rPr>
              <a:t>ș</a:t>
            </a:r>
            <a:r>
              <a:rPr lang="it-IT" sz="1100" b="0" dirty="0">
                <a:solidFill>
                  <a:schemeClr val="bg1"/>
                </a:solidFill>
                <a:latin typeface="+mj-lt"/>
                <a:ea typeface="Open Sans" pitchFamily="2" charset="0"/>
                <a:cs typeface="Open Sans" pitchFamily="2" charset="0"/>
              </a:rPr>
              <a:t>i </a:t>
            </a:r>
            <a:r>
              <a:rPr lang="it-IT" sz="1100" b="0" dirty="0" err="1">
                <a:solidFill>
                  <a:schemeClr val="bg1"/>
                </a:solidFill>
                <a:latin typeface="+mj-lt"/>
                <a:ea typeface="Open Sans" pitchFamily="2" charset="0"/>
                <a:cs typeface="Open Sans" pitchFamily="2" charset="0"/>
              </a:rPr>
              <a:t>Mijlocii</a:t>
            </a:r>
            <a:endParaRPr lang="id-ID" sz="1100" b="0" dirty="0">
              <a:solidFill>
                <a:schemeClr val="bg1"/>
              </a:solidFill>
              <a:latin typeface="+mj-lt"/>
              <a:ea typeface="Open Sans" pitchFamily="2" charset="0"/>
              <a:cs typeface="Open Sans" pitchFamily="2" charset="0"/>
            </a:endParaRPr>
          </a:p>
        </p:txBody>
      </p:sp>
    </p:spTree>
    <p:extLst>
      <p:ext uri="{BB962C8B-B14F-4D97-AF65-F5344CB8AC3E}">
        <p14:creationId xmlns:p14="http://schemas.microsoft.com/office/powerpoint/2010/main" val="550207466"/>
      </p:ext>
    </p:extLst>
  </p:cSld>
  <p:clrMapOvr>
    <a:masterClrMapping/>
  </p:clrMapOvr>
  <p:transition spd="slow">
    <p:push dir="u"/>
  </p:transition>
  <p:extLst>
    <p:ext uri="{DCECCB84-F9BA-43D5-87BE-67443E8EF086}">
      <p15:sldGuideLst xmlns:p15="http://schemas.microsoft.com/office/powerpoint/2012/main">
        <p15:guide id="1" orient="horz" pos="2112">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ex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C667E9-1C15-F06B-3BCA-3BE10E45D3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18473" y="5979640"/>
            <a:ext cx="686780" cy="567258"/>
          </a:xfrm>
          <a:prstGeom prst="rect">
            <a:avLst/>
          </a:prstGeom>
        </p:spPr>
      </p:pic>
      <p:sp>
        <p:nvSpPr>
          <p:cNvPr id="3" name="TextBox 2">
            <a:extLst>
              <a:ext uri="{FF2B5EF4-FFF2-40B4-BE49-F238E27FC236}">
                <a16:creationId xmlns:a16="http://schemas.microsoft.com/office/drawing/2014/main" id="{29AE7893-203C-7CC1-42BF-108D5669055B}"/>
              </a:ext>
            </a:extLst>
          </p:cNvPr>
          <p:cNvSpPr txBox="1"/>
          <p:nvPr/>
        </p:nvSpPr>
        <p:spPr>
          <a:xfrm>
            <a:off x="729706" y="6430366"/>
            <a:ext cx="5026270" cy="230832"/>
          </a:xfrm>
          <a:prstGeom prst="rect">
            <a:avLst/>
          </a:prstGeom>
          <a:noFill/>
        </p:spPr>
        <p:txBody>
          <a:bodyPr wrap="square" rtlCol="0">
            <a:spAutoFit/>
          </a:bodyPr>
          <a:lstStyle/>
          <a:p>
            <a:r>
              <a:rPr lang="ro-RO" sz="900" b="0" noProof="0" dirty="0">
                <a:solidFill>
                  <a:schemeClr val="tx1"/>
                </a:solidFill>
                <a:latin typeface="+mn-lt"/>
                <a:ea typeface="Open Sans" pitchFamily="2" charset="0"/>
                <a:cs typeface="Open Sans" pitchFamily="2" charset="0"/>
              </a:rPr>
              <a:t>Fondul</a:t>
            </a:r>
            <a:r>
              <a:rPr lang="it-IT" sz="900" b="0" dirty="0">
                <a:solidFill>
                  <a:schemeClr val="tx1"/>
                </a:solidFill>
                <a:latin typeface="+mn-lt"/>
                <a:ea typeface="Open Sans" pitchFamily="2" charset="0"/>
                <a:cs typeface="Open Sans" pitchFamily="2" charset="0"/>
              </a:rPr>
              <a:t> Na</a:t>
            </a:r>
            <a:r>
              <a:rPr lang="ro-RO" sz="900" b="0" dirty="0">
                <a:solidFill>
                  <a:schemeClr val="tx1"/>
                </a:solidFill>
                <a:latin typeface="+mn-lt"/>
                <a:ea typeface="Open Sans" pitchFamily="2" charset="0"/>
                <a:cs typeface="Open Sans" pitchFamily="2" charset="0"/>
              </a:rPr>
              <a:t>ț</a:t>
            </a:r>
            <a:r>
              <a:rPr lang="ro-RO" sz="900" b="0" noProof="0" dirty="0" err="1">
                <a:solidFill>
                  <a:schemeClr val="tx1"/>
                </a:solidFill>
                <a:latin typeface="+mn-lt"/>
                <a:ea typeface="Open Sans" pitchFamily="2" charset="0"/>
                <a:cs typeface="Open Sans" pitchFamily="2" charset="0"/>
              </a:rPr>
              <a:t>ional</a:t>
            </a:r>
            <a:r>
              <a:rPr lang="it-IT" sz="900" b="0" dirty="0">
                <a:solidFill>
                  <a:schemeClr val="tx1"/>
                </a:solidFill>
                <a:latin typeface="+mn-lt"/>
                <a:ea typeface="Open Sans" pitchFamily="2" charset="0"/>
                <a:cs typeface="Open Sans" pitchFamily="2" charset="0"/>
              </a:rPr>
              <a:t> de </a:t>
            </a:r>
            <a:r>
              <a:rPr lang="it-IT" sz="900" b="0" dirty="0" err="1">
                <a:solidFill>
                  <a:schemeClr val="tx1"/>
                </a:solidFill>
                <a:latin typeface="+mn-lt"/>
                <a:ea typeface="Open Sans" pitchFamily="2" charset="0"/>
                <a:cs typeface="Open Sans" pitchFamily="2" charset="0"/>
              </a:rPr>
              <a:t>Garantare</a:t>
            </a:r>
            <a:r>
              <a:rPr lang="it-IT" sz="900" b="0" dirty="0">
                <a:solidFill>
                  <a:schemeClr val="tx1"/>
                </a:solidFill>
                <a:latin typeface="+mn-lt"/>
                <a:ea typeface="Open Sans" pitchFamily="2" charset="0"/>
                <a:cs typeface="Open Sans" pitchFamily="2" charset="0"/>
              </a:rPr>
              <a:t> a </a:t>
            </a:r>
            <a:r>
              <a:rPr lang="it-IT" sz="900" b="0" dirty="0" err="1">
                <a:solidFill>
                  <a:schemeClr val="tx1"/>
                </a:solidFill>
                <a:latin typeface="+mn-lt"/>
                <a:ea typeface="Open Sans" pitchFamily="2" charset="0"/>
                <a:cs typeface="Open Sans" pitchFamily="2" charset="0"/>
              </a:rPr>
              <a:t>Creditelor</a:t>
            </a:r>
            <a:r>
              <a:rPr lang="it-IT" sz="900" b="0" dirty="0">
                <a:solidFill>
                  <a:schemeClr val="tx1"/>
                </a:solidFill>
                <a:latin typeface="+mn-lt"/>
                <a:ea typeface="Open Sans" pitchFamily="2" charset="0"/>
                <a:cs typeface="Open Sans" pitchFamily="2" charset="0"/>
              </a:rPr>
              <a:t> </a:t>
            </a:r>
            <a:r>
              <a:rPr lang="it-IT" sz="900" b="0" dirty="0" err="1">
                <a:solidFill>
                  <a:schemeClr val="tx1"/>
                </a:solidFill>
                <a:latin typeface="+mn-lt"/>
                <a:ea typeface="Open Sans" pitchFamily="2" charset="0"/>
                <a:cs typeface="Open Sans" pitchFamily="2" charset="0"/>
              </a:rPr>
              <a:t>pentru</a:t>
            </a:r>
            <a:r>
              <a:rPr lang="it-IT" sz="900" b="0" dirty="0">
                <a:solidFill>
                  <a:schemeClr val="tx1"/>
                </a:solidFill>
                <a:latin typeface="+mn-lt"/>
                <a:ea typeface="Open Sans" pitchFamily="2" charset="0"/>
                <a:cs typeface="Open Sans" pitchFamily="2" charset="0"/>
              </a:rPr>
              <a:t> </a:t>
            </a:r>
            <a:r>
              <a:rPr lang="ro-RO" sz="900" b="0" dirty="0">
                <a:solidFill>
                  <a:schemeClr val="tx1"/>
                </a:solidFill>
                <a:latin typeface="+mn-lt"/>
                <a:ea typeface="Open Sans" pitchFamily="2" charset="0"/>
                <a:cs typeface="Open Sans" pitchFamily="2" charset="0"/>
              </a:rPr>
              <a:t>Î</a:t>
            </a:r>
            <a:r>
              <a:rPr lang="it-IT" sz="900" b="0" dirty="0" err="1">
                <a:solidFill>
                  <a:schemeClr val="tx1"/>
                </a:solidFill>
                <a:latin typeface="+mn-lt"/>
                <a:ea typeface="Open Sans" pitchFamily="2" charset="0"/>
                <a:cs typeface="Open Sans" pitchFamily="2" charset="0"/>
              </a:rPr>
              <a:t>ntreprinderile</a:t>
            </a:r>
            <a:r>
              <a:rPr lang="it-IT" sz="900" b="0" dirty="0">
                <a:solidFill>
                  <a:schemeClr val="tx1"/>
                </a:solidFill>
                <a:latin typeface="+mn-lt"/>
                <a:ea typeface="Open Sans" pitchFamily="2" charset="0"/>
                <a:cs typeface="Open Sans" pitchFamily="2" charset="0"/>
              </a:rPr>
              <a:t> Mici </a:t>
            </a:r>
            <a:r>
              <a:rPr lang="ro-RO" sz="900" b="0" dirty="0">
                <a:solidFill>
                  <a:schemeClr val="tx1"/>
                </a:solidFill>
                <a:latin typeface="+mn-lt"/>
                <a:ea typeface="Open Sans" pitchFamily="2" charset="0"/>
                <a:cs typeface="Open Sans" pitchFamily="2" charset="0"/>
              </a:rPr>
              <a:t>ș</a:t>
            </a:r>
            <a:r>
              <a:rPr lang="it-IT" sz="900" b="0" dirty="0">
                <a:solidFill>
                  <a:schemeClr val="tx1"/>
                </a:solidFill>
                <a:latin typeface="+mn-lt"/>
                <a:ea typeface="Open Sans" pitchFamily="2" charset="0"/>
                <a:cs typeface="Open Sans" pitchFamily="2" charset="0"/>
              </a:rPr>
              <a:t>i </a:t>
            </a:r>
            <a:r>
              <a:rPr lang="it-IT" sz="900" b="0" dirty="0" err="1">
                <a:solidFill>
                  <a:schemeClr val="tx1"/>
                </a:solidFill>
                <a:latin typeface="+mn-lt"/>
                <a:ea typeface="Open Sans" pitchFamily="2" charset="0"/>
                <a:cs typeface="Open Sans" pitchFamily="2" charset="0"/>
              </a:rPr>
              <a:t>Mijlocii</a:t>
            </a:r>
            <a:endParaRPr lang="id-ID" sz="900" b="0" dirty="0">
              <a:solidFill>
                <a:schemeClr val="tx1"/>
              </a:solidFill>
              <a:latin typeface="+mn-lt"/>
              <a:ea typeface="Open Sans" pitchFamily="2" charset="0"/>
              <a:cs typeface="Open Sans" pitchFamily="2" charset="0"/>
            </a:endParaRPr>
          </a:p>
        </p:txBody>
      </p:sp>
      <p:sp>
        <p:nvSpPr>
          <p:cNvPr id="6" name="Title 5">
            <a:extLst>
              <a:ext uri="{FF2B5EF4-FFF2-40B4-BE49-F238E27FC236}">
                <a16:creationId xmlns:a16="http://schemas.microsoft.com/office/drawing/2014/main" id="{50E533C2-9200-ACE7-83BA-60D6BC72F472}"/>
              </a:ext>
            </a:extLst>
          </p:cNvPr>
          <p:cNvSpPr>
            <a:spLocks noGrp="1"/>
          </p:cNvSpPr>
          <p:nvPr>
            <p:ph type="title"/>
          </p:nvPr>
        </p:nvSpPr>
        <p:spPr>
          <a:xfrm>
            <a:off x="2346700" y="1588084"/>
            <a:ext cx="7175093" cy="848446"/>
          </a:xfrm>
          <a:prstGeom prst="rect">
            <a:avLst/>
          </a:prstGeom>
        </p:spPr>
        <p:txBody>
          <a:bodyPr/>
          <a:lstStyle>
            <a:lvl1pPr>
              <a:defRPr sz="3200" b="1">
                <a:solidFill>
                  <a:schemeClr val="accent2"/>
                </a:solidFill>
              </a:defRPr>
            </a:lvl1pPr>
          </a:lstStyle>
          <a:p>
            <a:r>
              <a:rPr lang="ro-RO" noProof="0" dirty="0"/>
              <a:t>Click to edit Master </a:t>
            </a:r>
            <a:r>
              <a:rPr lang="ro-RO" noProof="0" dirty="0" err="1"/>
              <a:t>title</a:t>
            </a:r>
            <a:r>
              <a:rPr lang="ro-RO" noProof="0" dirty="0"/>
              <a:t> style</a:t>
            </a:r>
          </a:p>
        </p:txBody>
      </p:sp>
      <p:sp>
        <p:nvSpPr>
          <p:cNvPr id="8" name="Text Placeholder 7">
            <a:extLst>
              <a:ext uri="{FF2B5EF4-FFF2-40B4-BE49-F238E27FC236}">
                <a16:creationId xmlns:a16="http://schemas.microsoft.com/office/drawing/2014/main" id="{11345511-7CD7-1778-833D-D3B9A3A0FDD6}"/>
              </a:ext>
            </a:extLst>
          </p:cNvPr>
          <p:cNvSpPr>
            <a:spLocks noGrp="1"/>
          </p:cNvSpPr>
          <p:nvPr>
            <p:ph type="body" sz="quarter" idx="11"/>
          </p:nvPr>
        </p:nvSpPr>
        <p:spPr>
          <a:xfrm>
            <a:off x="2346700" y="2720223"/>
            <a:ext cx="5728375" cy="2103466"/>
          </a:xfrm>
          <a:prstGeom prst="rect">
            <a:avLst/>
          </a:prstGeom>
        </p:spPr>
        <p:txBody>
          <a:bodyPr/>
          <a:lstStyle>
            <a:lvl1pPr marL="0" indent="0">
              <a:spcAft>
                <a:spcPts val="1200"/>
              </a:spcAft>
              <a:buNone/>
              <a:defRPr sz="1400" b="1"/>
            </a:lvl1pPr>
            <a:lvl2pPr marL="0" indent="0">
              <a:spcAft>
                <a:spcPts val="600"/>
              </a:spcAft>
              <a:buFont typeface="Arial" panose="020B0604020202020204" pitchFamily="34" charset="0"/>
              <a:buNone/>
              <a:defRPr sz="1400"/>
            </a:lvl2pPr>
            <a:lvl3pPr marL="285750" indent="-285750">
              <a:buClr>
                <a:schemeClr val="accent1"/>
              </a:buClr>
              <a:buFont typeface="Wingdings" panose="05000000000000000000" pitchFamily="2" charset="2"/>
              <a:buChar char="§"/>
              <a:defRPr sz="1400"/>
            </a:lvl3pPr>
            <a:lvl4pPr marL="914400">
              <a:spcAft>
                <a:spcPts val="600"/>
              </a:spcAft>
              <a:defRPr sz="1400"/>
            </a:lvl4pPr>
            <a:lvl5pPr marL="1463040">
              <a:spcBef>
                <a:spcPts val="600"/>
              </a:spcBef>
              <a:spcAft>
                <a:spcPts val="600"/>
              </a:spcAft>
              <a:defRPr sz="1400"/>
            </a:lvl5pPr>
          </a:lstStyle>
          <a:p>
            <a:pPr lvl="0"/>
            <a:r>
              <a:rPr lang="ro-RO" noProof="0" dirty="0"/>
              <a:t>Click to edit Master text </a:t>
            </a:r>
            <a:r>
              <a:rPr lang="ro-RO" noProof="0" dirty="0" err="1"/>
              <a:t>styles</a:t>
            </a:r>
            <a:endParaRPr lang="ro-RO" noProof="0" dirty="0"/>
          </a:p>
          <a:p>
            <a:pPr lvl="1"/>
            <a:r>
              <a:rPr lang="ro-RO" noProof="0" dirty="0" err="1"/>
              <a:t>Second</a:t>
            </a:r>
            <a:r>
              <a:rPr lang="ro-RO" noProof="0" dirty="0"/>
              <a:t> level</a:t>
            </a:r>
          </a:p>
          <a:p>
            <a:pPr lvl="2"/>
            <a:r>
              <a:rPr lang="ro-RO" noProof="0" dirty="0" err="1"/>
              <a:t>Third</a:t>
            </a:r>
            <a:r>
              <a:rPr lang="ro-RO" noProof="0" dirty="0"/>
              <a:t> level</a:t>
            </a:r>
          </a:p>
          <a:p>
            <a:pPr lvl="3"/>
            <a:r>
              <a:rPr lang="ro-RO" noProof="0" dirty="0" err="1"/>
              <a:t>Fourth</a:t>
            </a:r>
            <a:r>
              <a:rPr lang="ro-RO" noProof="0" dirty="0"/>
              <a:t> level</a:t>
            </a:r>
          </a:p>
          <a:p>
            <a:pPr lvl="4"/>
            <a:r>
              <a:rPr lang="ro-RO" noProof="0" dirty="0" err="1"/>
              <a:t>Fifth</a:t>
            </a:r>
            <a:r>
              <a:rPr lang="ro-RO" noProof="0" dirty="0"/>
              <a:t> level</a:t>
            </a:r>
          </a:p>
        </p:txBody>
      </p:sp>
      <p:sp>
        <p:nvSpPr>
          <p:cNvPr id="14" name="Rectangle 13">
            <a:extLst>
              <a:ext uri="{FF2B5EF4-FFF2-40B4-BE49-F238E27FC236}">
                <a16:creationId xmlns:a16="http://schemas.microsoft.com/office/drawing/2014/main" id="{F01608C1-0567-533C-FC54-8FC2B9121232}"/>
              </a:ext>
            </a:extLst>
          </p:cNvPr>
          <p:cNvSpPr/>
          <p:nvPr/>
        </p:nvSpPr>
        <p:spPr>
          <a:xfrm>
            <a:off x="0" y="0"/>
            <a:ext cx="12192000" cy="674764"/>
          </a:xfrm>
          <a:prstGeom prst="rect">
            <a:avLst/>
          </a:prstGeom>
          <a:gradFill>
            <a:gsLst>
              <a:gs pos="10000">
                <a:schemeClr val="accent1"/>
              </a:gs>
              <a:gs pos="100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26DEFEFF-6516-9DAB-CA51-74E3179F5733}"/>
              </a:ext>
            </a:extLst>
          </p:cNvPr>
          <p:cNvSpPr txBox="1"/>
          <p:nvPr/>
        </p:nvSpPr>
        <p:spPr>
          <a:xfrm>
            <a:off x="11362820" y="168106"/>
            <a:ext cx="503306" cy="338554"/>
          </a:xfrm>
          <a:prstGeom prst="rect">
            <a:avLst/>
          </a:prstGeom>
          <a:noFill/>
        </p:spPr>
        <p:txBody>
          <a:bodyPr wrap="square" rtlCol="0" anchor="ctr">
            <a:spAutoFit/>
          </a:bodyPr>
          <a:lstStyle/>
          <a:p>
            <a:fld id="{260E2A6B-A809-4840-BF14-8648BC0BDF87}" type="slidenum">
              <a:rPr lang="id-ID" sz="1600" b="0" i="0" smtClean="0">
                <a:solidFill>
                  <a:schemeClr val="bg1"/>
                </a:solidFill>
                <a:latin typeface="+mj-lt"/>
                <a:ea typeface="Liberation Sans" panose="020B0604020202020204" pitchFamily="34" charset="0"/>
                <a:cs typeface="Segoe UI" panose="020B0502040204020203" pitchFamily="34" charset="0"/>
              </a:rPr>
              <a:pPr/>
              <a:t>‹#›</a:t>
            </a:fld>
            <a:endParaRPr lang="id-ID" sz="1600" b="0" i="0" dirty="0">
              <a:solidFill>
                <a:schemeClr val="bg1"/>
              </a:solidFill>
              <a:latin typeface="+mj-lt"/>
              <a:ea typeface="Liberation Sans" panose="020B0604020202020204" pitchFamily="34" charset="0"/>
              <a:cs typeface="Segoe UI" panose="020B0502040204020203" pitchFamily="34" charset="0"/>
            </a:endParaRPr>
          </a:p>
        </p:txBody>
      </p:sp>
      <p:sp>
        <p:nvSpPr>
          <p:cNvPr id="21" name="Text Placeholder 20">
            <a:extLst>
              <a:ext uri="{FF2B5EF4-FFF2-40B4-BE49-F238E27FC236}">
                <a16:creationId xmlns:a16="http://schemas.microsoft.com/office/drawing/2014/main" id="{E34682E3-4596-CE19-AA57-5F24AC52E2E2}"/>
              </a:ext>
            </a:extLst>
          </p:cNvPr>
          <p:cNvSpPr>
            <a:spLocks noGrp="1"/>
          </p:cNvSpPr>
          <p:nvPr>
            <p:ph type="body" sz="quarter" idx="12" hasCustomPrompt="1"/>
          </p:nvPr>
        </p:nvSpPr>
        <p:spPr>
          <a:xfrm>
            <a:off x="754727" y="168106"/>
            <a:ext cx="7154178" cy="338554"/>
          </a:xfrm>
          <a:prstGeom prst="rect">
            <a:avLst/>
          </a:prstGeom>
        </p:spPr>
        <p:txBody>
          <a:bodyPr/>
          <a:lstStyle>
            <a:lvl1pPr marL="0" indent="0">
              <a:buNone/>
              <a:defRPr sz="1600">
                <a:solidFill>
                  <a:schemeClr val="bg1"/>
                </a:solidFill>
                <a:latin typeface="+mj-lt"/>
              </a:defRPr>
            </a:lvl1pPr>
          </a:lstStyle>
          <a:p>
            <a:pPr lvl="0"/>
            <a:r>
              <a:rPr lang="ro-RO" noProof="0" dirty="0"/>
              <a:t>CLICK TO EDIT MASTER TEXT STYLES</a:t>
            </a:r>
          </a:p>
        </p:txBody>
      </p:sp>
      <p:pic>
        <p:nvPicPr>
          <p:cNvPr id="9" name="Graphic 8">
            <a:extLst>
              <a:ext uri="{FF2B5EF4-FFF2-40B4-BE49-F238E27FC236}">
                <a16:creationId xmlns:a16="http://schemas.microsoft.com/office/drawing/2014/main" id="{EE682A35-C549-513A-5F30-AA11C17088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0131" y="6432598"/>
            <a:ext cx="409575" cy="228600"/>
          </a:xfrm>
          <a:prstGeom prst="rect">
            <a:avLst/>
          </a:prstGeom>
        </p:spPr>
      </p:pic>
    </p:spTree>
    <p:extLst>
      <p:ext uri="{BB962C8B-B14F-4D97-AF65-F5344CB8AC3E}">
        <p14:creationId xmlns:p14="http://schemas.microsoft.com/office/powerpoint/2010/main" val="3546880043"/>
      </p:ext>
    </p:extLst>
  </p:cSld>
  <p:clrMapOvr>
    <a:masterClrMapping/>
  </p:clrMapOvr>
  <p:transition spd="slow">
    <p:push dir="u"/>
  </p:transition>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CFD5532-D689-0C75-C355-9443C22573E5}"/>
              </a:ext>
            </a:extLst>
          </p:cNvPr>
          <p:cNvGrpSpPr/>
          <p:nvPr/>
        </p:nvGrpSpPr>
        <p:grpSpPr>
          <a:xfrm>
            <a:off x="11320617" y="0"/>
            <a:ext cx="0" cy="6858000"/>
            <a:chOff x="1143893" y="0"/>
            <a:chExt cx="0" cy="6858000"/>
          </a:xfrm>
        </p:grpSpPr>
        <p:cxnSp>
          <p:nvCxnSpPr>
            <p:cNvPr id="3" name="Straight Connector 2">
              <a:extLst>
                <a:ext uri="{FF2B5EF4-FFF2-40B4-BE49-F238E27FC236}">
                  <a16:creationId xmlns:a16="http://schemas.microsoft.com/office/drawing/2014/main" id="{984CC59C-15F1-4DC0-22F0-011A119CC207}"/>
                </a:ext>
              </a:extLst>
            </p:cNvPr>
            <p:cNvCxnSpPr/>
            <p:nvPr/>
          </p:nvCxnSpPr>
          <p:spPr>
            <a:xfrm flipV="1">
              <a:off x="1143893" y="0"/>
              <a:ext cx="0" cy="2536723"/>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98336D1D-0DA7-60A1-9667-DC0BA520C4B5}"/>
                </a:ext>
              </a:extLst>
            </p:cNvPr>
            <p:cNvCxnSpPr/>
            <p:nvPr/>
          </p:nvCxnSpPr>
          <p:spPr>
            <a:xfrm flipV="1">
              <a:off x="1143893" y="4321277"/>
              <a:ext cx="0" cy="2536723"/>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26" name="Title 25">
            <a:extLst>
              <a:ext uri="{FF2B5EF4-FFF2-40B4-BE49-F238E27FC236}">
                <a16:creationId xmlns:a16="http://schemas.microsoft.com/office/drawing/2014/main" id="{6FCC4F3A-1FEE-85A9-686A-D579DB88A5EF}"/>
              </a:ext>
            </a:extLst>
          </p:cNvPr>
          <p:cNvSpPr>
            <a:spLocks noGrp="1"/>
          </p:cNvSpPr>
          <p:nvPr>
            <p:ph type="title"/>
          </p:nvPr>
        </p:nvSpPr>
        <p:spPr>
          <a:xfrm>
            <a:off x="994431" y="1987660"/>
            <a:ext cx="7602348" cy="716794"/>
          </a:xfrm>
          <a:prstGeom prst="rect">
            <a:avLst/>
          </a:prstGeom>
        </p:spPr>
        <p:txBody>
          <a:bodyPr/>
          <a:lstStyle>
            <a:lvl1pPr>
              <a:defRPr sz="2800">
                <a:solidFill>
                  <a:srgbClr val="FFFFFF"/>
                </a:solidFill>
              </a:defRPr>
            </a:lvl1pPr>
          </a:lstStyle>
          <a:p>
            <a:r>
              <a:rPr lang="en-US"/>
              <a:t>Click to edit Master title style</a:t>
            </a:r>
            <a:endParaRPr lang="en-US" dirty="0"/>
          </a:p>
        </p:txBody>
      </p:sp>
      <p:sp>
        <p:nvSpPr>
          <p:cNvPr id="28" name="Text Placeholder 27">
            <a:extLst>
              <a:ext uri="{FF2B5EF4-FFF2-40B4-BE49-F238E27FC236}">
                <a16:creationId xmlns:a16="http://schemas.microsoft.com/office/drawing/2014/main" id="{8455CFCB-D67B-2BD6-D2C0-2AE9FB85E32F}"/>
              </a:ext>
            </a:extLst>
          </p:cNvPr>
          <p:cNvSpPr>
            <a:spLocks noGrp="1"/>
          </p:cNvSpPr>
          <p:nvPr>
            <p:ph type="body" sz="quarter" idx="10"/>
          </p:nvPr>
        </p:nvSpPr>
        <p:spPr>
          <a:xfrm>
            <a:off x="994431" y="2960912"/>
            <a:ext cx="8342313" cy="2206739"/>
          </a:xfrm>
          <a:prstGeom prst="rect">
            <a:avLst/>
          </a:prstGeom>
        </p:spPr>
        <p:txBody>
          <a:bodyPr/>
          <a:lstStyle>
            <a:lvl1pPr>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a:extLst>
              <a:ext uri="{FF2B5EF4-FFF2-40B4-BE49-F238E27FC236}">
                <a16:creationId xmlns:a16="http://schemas.microsoft.com/office/drawing/2014/main" id="{DF8DEE0D-DD4D-540A-C093-84DD2F4433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6113" y="2801820"/>
            <a:ext cx="1029009" cy="850421"/>
          </a:xfrm>
          <a:prstGeom prst="rect">
            <a:avLst/>
          </a:prstGeom>
        </p:spPr>
      </p:pic>
    </p:spTree>
    <p:extLst>
      <p:ext uri="{BB962C8B-B14F-4D97-AF65-F5344CB8AC3E}">
        <p14:creationId xmlns:p14="http://schemas.microsoft.com/office/powerpoint/2010/main" val="25614323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884869"/>
      </p:ext>
    </p:extLst>
  </p:cSld>
  <p:clrMap bg1="lt1" tx1="dk1" bg2="lt2" tx2="dk2" accent1="accent1" accent2="accent2" accent3="accent3" accent4="accent4" accent5="accent5" accent6="accent6" hlink="hlink" folHlink="folHlink"/>
  <p:sldLayoutIdLst>
    <p:sldLayoutId id="2147483652" r:id="rId1"/>
    <p:sldLayoutId id="2147483681" r:id="rId2"/>
    <p:sldLayoutId id="2147483653" r:id="rId3"/>
  </p:sldLayoutIdLst>
  <p:transition spd="slow">
    <p:push dir="u"/>
  </p:transition>
  <p:txStyles>
    <p:titleStyle>
      <a:lvl1pPr algn="l" defTabSz="914400" rtl="0" eaLnBrk="1" latinLnBrk="0" hangingPunct="1">
        <a:lnSpc>
          <a:spcPct val="90000"/>
        </a:lnSpc>
        <a:spcBef>
          <a:spcPct val="0"/>
        </a:spcBef>
        <a:buNone/>
        <a:defRPr sz="32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ciprian.alic@fngcimm.ro" TargetMode="External"/><Relationship Id="rId2" Type="http://schemas.openxmlformats.org/officeDocument/2006/relationships/hyperlink" Target="http://www.fngcimm.ro/" TargetMode="External"/><Relationship Id="rId1" Type="http://schemas.openxmlformats.org/officeDocument/2006/relationships/slideLayout" Target="../slideLayouts/slideLayout2.xml"/><Relationship Id="rId6" Type="http://schemas.openxmlformats.org/officeDocument/2006/relationships/image" Target="cid:image004.png@01DC2C77.86DFDA60" TargetMode="Externa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AE883F3-F1C7-8460-9516-6A0D2CFF5BA9}"/>
              </a:ext>
            </a:extLst>
          </p:cNvPr>
          <p:cNvSpPr>
            <a:spLocks noGrp="1"/>
          </p:cNvSpPr>
          <p:nvPr>
            <p:ph type="body" sz="quarter" idx="11"/>
          </p:nvPr>
        </p:nvSpPr>
        <p:spPr>
          <a:xfrm>
            <a:off x="1296102" y="1332244"/>
            <a:ext cx="10653241" cy="4035287"/>
          </a:xfrm>
        </p:spPr>
        <p:txBody>
          <a:bodyPr/>
          <a:lstStyle/>
          <a:p>
            <a:pPr algn="just"/>
            <a:endParaRPr lang="en-US" sz="1200" dirty="0"/>
          </a:p>
          <a:p>
            <a:pPr algn="just"/>
            <a:r>
              <a:rPr lang="en-US" sz="1200" dirty="0"/>
              <a:t> </a:t>
            </a:r>
            <a:endParaRPr lang="ro-RO" sz="1200" dirty="0"/>
          </a:p>
        </p:txBody>
      </p:sp>
      <p:sp>
        <p:nvSpPr>
          <p:cNvPr id="8" name="Text Placeholder 7">
            <a:extLst>
              <a:ext uri="{FF2B5EF4-FFF2-40B4-BE49-F238E27FC236}">
                <a16:creationId xmlns:a16="http://schemas.microsoft.com/office/drawing/2014/main" id="{D3862B54-2E03-378B-1DBC-63EBA691D515}"/>
              </a:ext>
            </a:extLst>
          </p:cNvPr>
          <p:cNvSpPr>
            <a:spLocks noGrp="1"/>
          </p:cNvSpPr>
          <p:nvPr>
            <p:ph type="body" sz="quarter" idx="12"/>
          </p:nvPr>
        </p:nvSpPr>
        <p:spPr>
          <a:xfrm>
            <a:off x="4079269" y="92719"/>
            <a:ext cx="6895027" cy="338554"/>
          </a:xfrm>
        </p:spPr>
        <p:txBody>
          <a:bodyPr/>
          <a:lstStyle/>
          <a:p>
            <a:pPr algn="ctr"/>
            <a:r>
              <a:rPr lang="en-US" sz="2000" b="1" dirty="0">
                <a:solidFill>
                  <a:schemeClr val="bg1"/>
                </a:solidFill>
                <a:effectLst/>
                <a:latin typeface="Noto Sans" panose="020B0502040504020204" pitchFamily="34" charset="0"/>
                <a:ea typeface="Times New Roman" panose="02020603050405020304" pitchFamily="18" charset="0"/>
              </a:rPr>
              <a:t>BEHEALTH  2025  - Hybrid International Event in Healthcare</a:t>
            </a:r>
            <a:endParaRPr lang="en-US" sz="2000" b="1" dirty="0"/>
          </a:p>
        </p:txBody>
      </p:sp>
      <p:sp>
        <p:nvSpPr>
          <p:cNvPr id="7" name="TextBox 6">
            <a:extLst>
              <a:ext uri="{FF2B5EF4-FFF2-40B4-BE49-F238E27FC236}">
                <a16:creationId xmlns:a16="http://schemas.microsoft.com/office/drawing/2014/main" id="{8DDFC71C-972B-409B-E166-70EB205BCD63}"/>
              </a:ext>
            </a:extLst>
          </p:cNvPr>
          <p:cNvSpPr txBox="1"/>
          <p:nvPr/>
        </p:nvSpPr>
        <p:spPr>
          <a:xfrm>
            <a:off x="7241052" y="5489257"/>
            <a:ext cx="1663251" cy="369332"/>
          </a:xfrm>
          <a:prstGeom prst="rect">
            <a:avLst/>
          </a:prstGeom>
          <a:noFill/>
        </p:spPr>
        <p:txBody>
          <a:bodyPr wrap="square">
            <a:spAutoFit/>
          </a:bodyPr>
          <a:lstStyle/>
          <a:p>
            <a:r>
              <a:rPr lang="en-US" sz="1800" b="1" dirty="0">
                <a:solidFill>
                  <a:srgbClr val="002060"/>
                </a:solidFill>
              </a:rPr>
              <a:t> </a:t>
            </a:r>
            <a:r>
              <a:rPr lang="en-US" sz="1600" b="1" dirty="0">
                <a:solidFill>
                  <a:srgbClr val="002060"/>
                </a:solidFill>
              </a:rPr>
              <a:t>Hosted by</a:t>
            </a:r>
          </a:p>
        </p:txBody>
      </p:sp>
      <p:sp>
        <p:nvSpPr>
          <p:cNvPr id="5" name="Title 1">
            <a:extLst>
              <a:ext uri="{FF2B5EF4-FFF2-40B4-BE49-F238E27FC236}">
                <a16:creationId xmlns:a16="http://schemas.microsoft.com/office/drawing/2014/main" id="{FC26D8CF-6486-2C8F-4BE7-43654F91C669}"/>
              </a:ext>
            </a:extLst>
          </p:cNvPr>
          <p:cNvSpPr>
            <a:spLocks noGrp="1"/>
          </p:cNvSpPr>
          <p:nvPr>
            <p:ph type="title"/>
          </p:nvPr>
        </p:nvSpPr>
        <p:spPr>
          <a:xfrm>
            <a:off x="7303196" y="5866093"/>
            <a:ext cx="3895665" cy="560634"/>
          </a:xfrm>
        </p:spPr>
        <p:txBody>
          <a:bodyPr/>
          <a:lstStyle/>
          <a:p>
            <a:pPr>
              <a:spcBef>
                <a:spcPts val="0"/>
              </a:spcBef>
              <a:spcAft>
                <a:spcPts val="750"/>
              </a:spcAft>
            </a:pPr>
            <a:r>
              <a:rPr lang="en-US" sz="1400" b="1" dirty="0">
                <a:solidFill>
                  <a:srgbClr val="002060"/>
                </a:solidFill>
                <a:effectLst/>
                <a:latin typeface="Noto Sans" panose="020B0502040504020204" pitchFamily="34" charset="0"/>
                <a:ea typeface="Calibri" panose="020F0502020204030204" pitchFamily="34" charset="0"/>
              </a:rPr>
              <a:t>ROHEALTH  </a:t>
            </a:r>
            <a:br>
              <a:rPr lang="en-US" sz="1400" b="1" dirty="0">
                <a:solidFill>
                  <a:srgbClr val="002060"/>
                </a:solidFill>
                <a:effectLst/>
                <a:latin typeface="Noto Sans" panose="020B0502040504020204" pitchFamily="34" charset="0"/>
                <a:ea typeface="Calibri" panose="020F0502020204030204" pitchFamily="34" charset="0"/>
              </a:rPr>
            </a:br>
            <a:r>
              <a:rPr lang="en-US" sz="1400" b="1" dirty="0" err="1">
                <a:solidFill>
                  <a:srgbClr val="002060"/>
                </a:solidFill>
                <a:effectLst/>
                <a:latin typeface="Noto Sans" panose="020B0502040504020204" pitchFamily="34" charset="0"/>
                <a:ea typeface="Calibri" panose="020F0502020204030204" pitchFamily="34" charset="0"/>
              </a:rPr>
              <a:t>Clusterul</a:t>
            </a:r>
            <a:r>
              <a:rPr lang="en-US" sz="1400" b="1" dirty="0">
                <a:solidFill>
                  <a:srgbClr val="002060"/>
                </a:solidFill>
                <a:effectLst/>
                <a:latin typeface="Noto Sans" panose="020B0502040504020204" pitchFamily="34" charset="0"/>
                <a:ea typeface="Calibri" panose="020F0502020204030204" pitchFamily="34" charset="0"/>
              </a:rPr>
              <a:t> </a:t>
            </a:r>
            <a:r>
              <a:rPr lang="en-US" sz="1400" b="1" dirty="0" err="1">
                <a:solidFill>
                  <a:srgbClr val="002060"/>
                </a:solidFill>
                <a:effectLst/>
                <a:latin typeface="Noto Sans" panose="020B0502040504020204" pitchFamily="34" charset="0"/>
                <a:ea typeface="Calibri" panose="020F0502020204030204" pitchFamily="34" charset="0"/>
              </a:rPr>
              <a:t>pentru</a:t>
            </a:r>
            <a:r>
              <a:rPr lang="en-US" sz="1400" b="1" dirty="0">
                <a:solidFill>
                  <a:srgbClr val="002060"/>
                </a:solidFill>
                <a:effectLst/>
                <a:latin typeface="Noto Sans" panose="020B0502040504020204" pitchFamily="34" charset="0"/>
                <a:ea typeface="Calibri" panose="020F0502020204030204" pitchFamily="34" charset="0"/>
              </a:rPr>
              <a:t> </a:t>
            </a:r>
            <a:r>
              <a:rPr lang="en-US" sz="1400" b="1" dirty="0" err="1">
                <a:solidFill>
                  <a:srgbClr val="002060"/>
                </a:solidFill>
                <a:effectLst/>
                <a:latin typeface="Noto Sans" panose="020B0502040504020204" pitchFamily="34" charset="0"/>
                <a:ea typeface="Calibri" panose="020F0502020204030204" pitchFamily="34" charset="0"/>
              </a:rPr>
              <a:t>Sănătate</a:t>
            </a:r>
            <a:r>
              <a:rPr lang="en-US" sz="1400" b="1" dirty="0">
                <a:solidFill>
                  <a:srgbClr val="002060"/>
                </a:solidFill>
                <a:effectLst/>
                <a:latin typeface="Noto Sans" panose="020B0502040504020204" pitchFamily="34" charset="0"/>
                <a:ea typeface="Calibri" panose="020F0502020204030204" pitchFamily="34" charset="0"/>
              </a:rPr>
              <a:t> </a:t>
            </a:r>
            <a:r>
              <a:rPr lang="en-US" sz="1400" b="1" dirty="0" err="1">
                <a:solidFill>
                  <a:srgbClr val="002060"/>
                </a:solidFill>
                <a:effectLst/>
                <a:latin typeface="Noto Sans" panose="020B0502040504020204" pitchFamily="34" charset="0"/>
                <a:ea typeface="Calibri" panose="020F0502020204030204" pitchFamily="34" charset="0"/>
              </a:rPr>
              <a:t>și</a:t>
            </a:r>
            <a:r>
              <a:rPr lang="en-US" sz="1400" b="1" dirty="0">
                <a:solidFill>
                  <a:srgbClr val="002060"/>
                </a:solidFill>
                <a:effectLst/>
                <a:latin typeface="Noto Sans" panose="020B0502040504020204" pitchFamily="34" charset="0"/>
                <a:ea typeface="Calibri" panose="020F0502020204030204" pitchFamily="34" charset="0"/>
              </a:rPr>
              <a:t> </a:t>
            </a:r>
            <a:r>
              <a:rPr lang="en-US" sz="1400" b="1" dirty="0" err="1">
                <a:solidFill>
                  <a:srgbClr val="002060"/>
                </a:solidFill>
                <a:effectLst/>
                <a:latin typeface="Noto Sans" panose="020B0502040504020204" pitchFamily="34" charset="0"/>
                <a:ea typeface="Calibri" panose="020F0502020204030204" pitchFamily="34" charset="0"/>
              </a:rPr>
              <a:t>Bioeconomie</a:t>
            </a:r>
            <a:br>
              <a:rPr lang="en-US" sz="2400" b="0" dirty="0">
                <a:solidFill>
                  <a:srgbClr val="002060"/>
                </a:solidFill>
                <a:effectLst/>
                <a:latin typeface="Noto Sans" panose="020B0502040504020204" pitchFamily="34" charset="0"/>
                <a:ea typeface="Times New Roman" panose="02020603050405020304" pitchFamily="18" charset="0"/>
              </a:rPr>
            </a:br>
            <a:br>
              <a:rPr lang="en-US" sz="2400" b="0" dirty="0">
                <a:solidFill>
                  <a:srgbClr val="002060"/>
                </a:solidFill>
                <a:effectLst/>
                <a:latin typeface="Noto Sans" panose="020B0502040504020204" pitchFamily="34" charset="0"/>
                <a:ea typeface="Times New Roman" panose="02020603050405020304" pitchFamily="18" charset="0"/>
              </a:rPr>
            </a:br>
            <a:br>
              <a:rPr lang="en-US" sz="1800" b="1" dirty="0">
                <a:solidFill>
                  <a:srgbClr val="002060"/>
                </a:solidFill>
                <a:effectLst/>
                <a:latin typeface="Calibri" panose="020F0502020204030204" pitchFamily="34" charset="0"/>
                <a:ea typeface="Calibri" panose="020F0502020204030204" pitchFamily="34" charset="0"/>
              </a:rPr>
            </a:br>
            <a:endParaRPr lang="en-US" dirty="0">
              <a:solidFill>
                <a:srgbClr val="002060"/>
              </a:solidFill>
            </a:endParaRPr>
          </a:p>
        </p:txBody>
      </p:sp>
      <p:sp>
        <p:nvSpPr>
          <p:cNvPr id="9" name="TextBox 8">
            <a:extLst>
              <a:ext uri="{FF2B5EF4-FFF2-40B4-BE49-F238E27FC236}">
                <a16:creationId xmlns:a16="http://schemas.microsoft.com/office/drawing/2014/main" id="{DD4C8A9C-37F5-760D-FED5-DF10B6A11706}"/>
              </a:ext>
            </a:extLst>
          </p:cNvPr>
          <p:cNvSpPr txBox="1"/>
          <p:nvPr/>
        </p:nvSpPr>
        <p:spPr>
          <a:xfrm>
            <a:off x="4657345" y="2055350"/>
            <a:ext cx="7291999" cy="1569660"/>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2400" b="1" dirty="0">
                <a:ln w="0"/>
                <a:solidFill>
                  <a:srgbClr val="002060"/>
                </a:solidFill>
                <a:effectLst>
                  <a:outerShdw blurRad="38100" dist="25400" dir="5400000" algn="ctr" rotWithShape="0">
                    <a:srgbClr val="6E747A">
                      <a:alpha val="43000"/>
                    </a:srgbClr>
                  </a:outerShdw>
                </a:effectLst>
              </a:rPr>
              <a:t>FNGCIMM – PERSPECTIVES 2026 </a:t>
            </a:r>
          </a:p>
          <a:p>
            <a:pPr algn="ctr"/>
            <a:r>
              <a:rPr lang="en-US" sz="2400" b="1" dirty="0">
                <a:ln w="0"/>
                <a:solidFill>
                  <a:srgbClr val="002060"/>
                </a:solidFill>
                <a:effectLst>
                  <a:outerShdw blurRad="38100" dist="25400" dir="5400000" algn="ctr" rotWithShape="0">
                    <a:srgbClr val="6E747A">
                      <a:alpha val="43000"/>
                    </a:srgbClr>
                  </a:outerShdw>
                </a:effectLst>
              </a:rPr>
              <a:t>FINANCIAL INSTRUMENTS WITH EUROPEAN FUNDS DEDICATED TO THE SME SECTOR IN ROMANIA</a:t>
            </a:r>
          </a:p>
        </p:txBody>
      </p:sp>
      <p:sp>
        <p:nvSpPr>
          <p:cNvPr id="10" name="Text Placeholder 2">
            <a:extLst>
              <a:ext uri="{FF2B5EF4-FFF2-40B4-BE49-F238E27FC236}">
                <a16:creationId xmlns:a16="http://schemas.microsoft.com/office/drawing/2014/main" id="{5666B2D7-7090-0E8E-D242-64ED8288883C}"/>
              </a:ext>
            </a:extLst>
          </p:cNvPr>
          <p:cNvSpPr txBox="1">
            <a:spLocks/>
          </p:cNvSpPr>
          <p:nvPr/>
        </p:nvSpPr>
        <p:spPr>
          <a:xfrm>
            <a:off x="3073377" y="2646862"/>
            <a:ext cx="6045243" cy="1241111"/>
          </a:xfrm>
          <a:prstGeom prst="rect">
            <a:avLst/>
          </a:prstGeom>
        </p:spPr>
        <p:txBody>
          <a:bodyPr/>
          <a:lstStyle>
            <a:lvl1pPr marL="0" indent="0" algn="l" defTabSz="914400" rtl="0" eaLnBrk="1" latinLnBrk="0" hangingPunct="1">
              <a:lnSpc>
                <a:spcPct val="90000"/>
              </a:lnSpc>
              <a:spcBef>
                <a:spcPts val="1000"/>
              </a:spcBef>
              <a:spcAft>
                <a:spcPts val="1200"/>
              </a:spcAft>
              <a:buFont typeface="Arial" panose="020B0604020202020204" pitchFamily="34" charset="0"/>
              <a:buNone/>
              <a:defRPr sz="1400" b="1" kern="1200">
                <a:solidFill>
                  <a:schemeClr val="tx1"/>
                </a:solidFill>
                <a:latin typeface="+mn-lt"/>
                <a:ea typeface="+mn-ea"/>
                <a:cs typeface="+mn-cs"/>
              </a:defRPr>
            </a:lvl1pPr>
            <a:lvl2pPr marL="0" indent="0" algn="l" defTabSz="914400" rtl="0" eaLnBrk="1" latinLnBrk="0" hangingPunct="1">
              <a:lnSpc>
                <a:spcPct val="90000"/>
              </a:lnSpc>
              <a:spcBef>
                <a:spcPts val="500"/>
              </a:spcBef>
              <a:spcAft>
                <a:spcPts val="600"/>
              </a:spcAft>
              <a:buFont typeface="Arial" panose="020B0604020202020204" pitchFamily="34" charset="0"/>
              <a:buNone/>
              <a:defRPr sz="1400" kern="1200">
                <a:solidFill>
                  <a:schemeClr val="tx1"/>
                </a:solidFill>
                <a:latin typeface="+mn-lt"/>
                <a:ea typeface="+mn-ea"/>
                <a:cs typeface="+mn-cs"/>
              </a:defRPr>
            </a:lvl2pPr>
            <a:lvl3pPr marL="285750" indent="-285750" algn="l" defTabSz="914400" rtl="0" eaLnBrk="1" latinLnBrk="0" hangingPunct="1">
              <a:lnSpc>
                <a:spcPct val="90000"/>
              </a:lnSpc>
              <a:spcBef>
                <a:spcPts val="500"/>
              </a:spcBef>
              <a:buClr>
                <a:schemeClr val="accent1"/>
              </a:buClr>
              <a:buFont typeface="Wingdings" panose="05000000000000000000" pitchFamily="2" charset="2"/>
              <a:buChar char="§"/>
              <a:defRPr sz="1400" kern="1200">
                <a:solidFill>
                  <a:schemeClr val="tx1"/>
                </a:solidFill>
                <a:latin typeface="+mn-lt"/>
                <a:ea typeface="+mn-ea"/>
                <a:cs typeface="+mn-cs"/>
              </a:defRPr>
            </a:lvl3pPr>
            <a:lvl4pPr marL="914400" indent="-228600" algn="l" defTabSz="914400" rtl="0" eaLnBrk="1" latinLnBrk="0" hangingPunct="1">
              <a:lnSpc>
                <a:spcPct val="90000"/>
              </a:lnSpc>
              <a:spcBef>
                <a:spcPts val="500"/>
              </a:spcBef>
              <a:spcAft>
                <a:spcPts val="600"/>
              </a:spcAft>
              <a:buFont typeface="Arial" panose="020B0604020202020204" pitchFamily="34" charset="0"/>
              <a:buChar char="•"/>
              <a:defRPr sz="1400" kern="1200">
                <a:solidFill>
                  <a:schemeClr val="tx1"/>
                </a:solidFill>
                <a:latin typeface="+mn-lt"/>
                <a:ea typeface="+mn-ea"/>
                <a:cs typeface="+mn-cs"/>
              </a:defRPr>
            </a:lvl4pPr>
            <a:lvl5pPr marL="1463040" indent="-228600" algn="l" defTabSz="914400" rtl="0" eaLnBrk="1" latinLnBrk="0" hangingPunct="1">
              <a:lnSpc>
                <a:spcPct val="90000"/>
              </a:lnSpc>
              <a:spcBef>
                <a:spcPts val="600"/>
              </a:spcBef>
              <a:spcAft>
                <a:spcPts val="600"/>
              </a:spcAft>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232323"/>
              </a:solidFill>
              <a:latin typeface="Noto Sans" panose="020B0502040504020204" pitchFamily="34" charset="0"/>
              <a:ea typeface="Times New Roman" panose="02020603050405020304" pitchFamily="18" charset="0"/>
            </a:endParaRPr>
          </a:p>
          <a:p>
            <a:r>
              <a:rPr lang="en-US" dirty="0">
                <a:solidFill>
                  <a:schemeClr val="bg1"/>
                </a:solidFill>
                <a:latin typeface="Noto Sans" panose="020B0502040504020204" pitchFamily="34" charset="0"/>
                <a:ea typeface="Times New Roman" panose="02020603050405020304" pitchFamily="18" charset="0"/>
              </a:rPr>
              <a:t>22 - 25 October  </a:t>
            </a:r>
          </a:p>
          <a:p>
            <a:r>
              <a:rPr lang="en-US" dirty="0">
                <a:solidFill>
                  <a:schemeClr val="bg1"/>
                </a:solidFill>
                <a:latin typeface="Noto Sans" panose="020B0502040504020204" pitchFamily="34" charset="0"/>
                <a:ea typeface="Times New Roman" panose="02020603050405020304" pitchFamily="18" charset="0"/>
              </a:rPr>
              <a:t>Cluj-Napoca, </a:t>
            </a:r>
          </a:p>
          <a:p>
            <a:r>
              <a:rPr lang="en-US" dirty="0">
                <a:solidFill>
                  <a:schemeClr val="bg1"/>
                </a:solidFill>
                <a:latin typeface="Noto Sans" panose="020B0502040504020204" pitchFamily="34" charset="0"/>
                <a:ea typeface="Times New Roman" panose="02020603050405020304" pitchFamily="18" charset="0"/>
              </a:rPr>
              <a:t>Romania</a:t>
            </a:r>
            <a:endParaRPr lang="en-US" dirty="0">
              <a:solidFill>
                <a:schemeClr val="bg1"/>
              </a:solidFill>
            </a:endParaRPr>
          </a:p>
        </p:txBody>
      </p:sp>
      <p:sp>
        <p:nvSpPr>
          <p:cNvPr id="11" name="Text Placeholder 2">
            <a:extLst>
              <a:ext uri="{FF2B5EF4-FFF2-40B4-BE49-F238E27FC236}">
                <a16:creationId xmlns:a16="http://schemas.microsoft.com/office/drawing/2014/main" id="{85854628-B231-3D7B-6B37-AF76C556F699}"/>
              </a:ext>
            </a:extLst>
          </p:cNvPr>
          <p:cNvSpPr txBox="1">
            <a:spLocks/>
          </p:cNvSpPr>
          <p:nvPr/>
        </p:nvSpPr>
        <p:spPr>
          <a:xfrm>
            <a:off x="4504162" y="5115479"/>
            <a:ext cx="6045243" cy="1241111"/>
          </a:xfrm>
          <a:prstGeom prst="rect">
            <a:avLst/>
          </a:prstGeom>
        </p:spPr>
        <p:txBody>
          <a:bodyPr/>
          <a:lstStyle>
            <a:lvl1pPr marL="0" indent="0" algn="l" defTabSz="914400" rtl="0" eaLnBrk="1" latinLnBrk="0" hangingPunct="1">
              <a:lnSpc>
                <a:spcPct val="90000"/>
              </a:lnSpc>
              <a:spcBef>
                <a:spcPts val="1000"/>
              </a:spcBef>
              <a:spcAft>
                <a:spcPts val="1200"/>
              </a:spcAft>
              <a:buFont typeface="Arial" panose="020B0604020202020204" pitchFamily="34" charset="0"/>
              <a:buNone/>
              <a:defRPr sz="1400" b="1" kern="1200">
                <a:solidFill>
                  <a:schemeClr val="tx1"/>
                </a:solidFill>
                <a:latin typeface="+mn-lt"/>
                <a:ea typeface="+mn-ea"/>
                <a:cs typeface="+mn-cs"/>
              </a:defRPr>
            </a:lvl1pPr>
            <a:lvl2pPr marL="0" indent="0" algn="l" defTabSz="914400" rtl="0" eaLnBrk="1" latinLnBrk="0" hangingPunct="1">
              <a:lnSpc>
                <a:spcPct val="90000"/>
              </a:lnSpc>
              <a:spcBef>
                <a:spcPts val="500"/>
              </a:spcBef>
              <a:spcAft>
                <a:spcPts val="600"/>
              </a:spcAft>
              <a:buFont typeface="Arial" panose="020B0604020202020204" pitchFamily="34" charset="0"/>
              <a:buNone/>
              <a:defRPr sz="1400" kern="1200">
                <a:solidFill>
                  <a:schemeClr val="tx1"/>
                </a:solidFill>
                <a:latin typeface="+mn-lt"/>
                <a:ea typeface="+mn-ea"/>
                <a:cs typeface="+mn-cs"/>
              </a:defRPr>
            </a:lvl2pPr>
            <a:lvl3pPr marL="285750" indent="-285750" algn="l" defTabSz="914400" rtl="0" eaLnBrk="1" latinLnBrk="0" hangingPunct="1">
              <a:lnSpc>
                <a:spcPct val="90000"/>
              </a:lnSpc>
              <a:spcBef>
                <a:spcPts val="500"/>
              </a:spcBef>
              <a:buClr>
                <a:schemeClr val="accent1"/>
              </a:buClr>
              <a:buFont typeface="Wingdings" panose="05000000000000000000" pitchFamily="2" charset="2"/>
              <a:buChar char="§"/>
              <a:defRPr sz="1400" kern="1200">
                <a:solidFill>
                  <a:schemeClr val="tx1"/>
                </a:solidFill>
                <a:latin typeface="+mn-lt"/>
                <a:ea typeface="+mn-ea"/>
                <a:cs typeface="+mn-cs"/>
              </a:defRPr>
            </a:lvl3pPr>
            <a:lvl4pPr marL="914400" indent="-228600" algn="l" defTabSz="914400" rtl="0" eaLnBrk="1" latinLnBrk="0" hangingPunct="1">
              <a:lnSpc>
                <a:spcPct val="90000"/>
              </a:lnSpc>
              <a:spcBef>
                <a:spcPts val="500"/>
              </a:spcBef>
              <a:spcAft>
                <a:spcPts val="600"/>
              </a:spcAft>
              <a:buFont typeface="Arial" panose="020B0604020202020204" pitchFamily="34" charset="0"/>
              <a:buChar char="•"/>
              <a:defRPr sz="1400" kern="1200">
                <a:solidFill>
                  <a:schemeClr val="tx1"/>
                </a:solidFill>
                <a:latin typeface="+mn-lt"/>
                <a:ea typeface="+mn-ea"/>
                <a:cs typeface="+mn-cs"/>
              </a:defRPr>
            </a:lvl4pPr>
            <a:lvl5pPr marL="1463040" indent="-228600" algn="l" defTabSz="914400" rtl="0" eaLnBrk="1" latinLnBrk="0" hangingPunct="1">
              <a:lnSpc>
                <a:spcPct val="90000"/>
              </a:lnSpc>
              <a:spcBef>
                <a:spcPts val="600"/>
              </a:spcBef>
              <a:spcAft>
                <a:spcPts val="600"/>
              </a:spcAft>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02060"/>
              </a:solidFill>
              <a:latin typeface="Noto Sans" panose="020B0502040504020204" pitchFamily="34" charset="0"/>
              <a:ea typeface="Times New Roman" panose="02020603050405020304" pitchFamily="18" charset="0"/>
            </a:endParaRPr>
          </a:p>
          <a:p>
            <a:r>
              <a:rPr lang="en-US" dirty="0">
                <a:solidFill>
                  <a:srgbClr val="002060"/>
                </a:solidFill>
                <a:latin typeface="Noto Sans" panose="020B0502040504020204" pitchFamily="34" charset="0"/>
                <a:ea typeface="Times New Roman" panose="02020603050405020304" pitchFamily="18" charset="0"/>
              </a:rPr>
              <a:t>20 - 24 October 2025 </a:t>
            </a:r>
          </a:p>
          <a:p>
            <a:r>
              <a:rPr lang="en-US" dirty="0">
                <a:solidFill>
                  <a:srgbClr val="002060"/>
                </a:solidFill>
                <a:latin typeface="Noto Sans" panose="020B0502040504020204" pitchFamily="34" charset="0"/>
                <a:ea typeface="Times New Roman" panose="02020603050405020304" pitchFamily="18" charset="0"/>
              </a:rPr>
              <a:t>Bucharest, Romania</a:t>
            </a:r>
            <a:endParaRPr lang="en-US" dirty="0">
              <a:solidFill>
                <a:srgbClr val="002060"/>
              </a:solidFill>
            </a:endParaRPr>
          </a:p>
        </p:txBody>
      </p:sp>
      <p:pic>
        <p:nvPicPr>
          <p:cNvPr id="12" name="Content Placeholder 6" descr="A picture containing outdoor, building, tower&#10;&#10;Description automatically generated">
            <a:extLst>
              <a:ext uri="{FF2B5EF4-FFF2-40B4-BE49-F238E27FC236}">
                <a16:creationId xmlns:a16="http://schemas.microsoft.com/office/drawing/2014/main" id="{1E74DDA8-557B-9DA9-2F31-23B23C3A8D5D}"/>
              </a:ext>
            </a:extLst>
          </p:cNvPr>
          <p:cNvPicPr>
            <a:picLocks noChangeAspect="1"/>
          </p:cNvPicPr>
          <p:nvPr/>
        </p:nvPicPr>
        <p:blipFill rotWithShape="1">
          <a:blip r:embed="rId2">
            <a:extLst>
              <a:ext uri="{28A0092B-C50C-407E-A947-70E740481C1C}">
                <a14:useLocalDpi xmlns:a14="http://schemas.microsoft.com/office/drawing/2010/main" val="0"/>
              </a:ext>
            </a:extLst>
          </a:blip>
          <a:srcRect t="2814" r="-3" b="-3"/>
          <a:stretch/>
        </p:blipFill>
        <p:spPr>
          <a:xfrm>
            <a:off x="1" y="-3399"/>
            <a:ext cx="4657344" cy="6359989"/>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4" name="TextBox 13">
            <a:extLst>
              <a:ext uri="{FF2B5EF4-FFF2-40B4-BE49-F238E27FC236}">
                <a16:creationId xmlns:a16="http://schemas.microsoft.com/office/drawing/2014/main" id="{29F98414-ED39-9AA7-86FD-9550619CD2DE}"/>
              </a:ext>
            </a:extLst>
          </p:cNvPr>
          <p:cNvSpPr txBox="1"/>
          <p:nvPr/>
        </p:nvSpPr>
        <p:spPr>
          <a:xfrm>
            <a:off x="4904913" y="4089588"/>
            <a:ext cx="6094520" cy="437940"/>
          </a:xfrm>
          <a:prstGeom prst="rect">
            <a:avLst/>
          </a:prstGeom>
          <a:noFill/>
        </p:spPr>
        <p:txBody>
          <a:bodyPr wrap="square">
            <a:spAutoFit/>
          </a:bodyPr>
          <a:lstStyle/>
          <a:p>
            <a:pPr algn="ctr">
              <a:lnSpc>
                <a:spcPts val="3000"/>
              </a:lnSpc>
            </a:pPr>
            <a:r>
              <a:rPr lang="en-US" sz="1800" i="1" dirty="0">
                <a:solidFill>
                  <a:srgbClr val="002060"/>
                </a:solidFill>
                <a:ea typeface="Segoe UI Black" panose="020B0A02040204020203" pitchFamily="34" charset="0"/>
              </a:rPr>
              <a:t>Presentation by </a:t>
            </a:r>
            <a:r>
              <a:rPr lang="en-US" sz="1800" b="1" i="1" dirty="0">
                <a:solidFill>
                  <a:srgbClr val="002060"/>
                </a:solidFill>
                <a:ea typeface="Segoe UI Black" panose="020B0A02040204020203" pitchFamily="34" charset="0"/>
              </a:rPr>
              <a:t>Ciprian ALIC</a:t>
            </a:r>
          </a:p>
        </p:txBody>
      </p:sp>
    </p:spTree>
    <p:extLst>
      <p:ext uri="{BB962C8B-B14F-4D97-AF65-F5344CB8AC3E}">
        <p14:creationId xmlns:p14="http://schemas.microsoft.com/office/powerpoint/2010/main" val="3856937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EA1F7-CCF2-29C4-4396-4FEA8EAA4132}"/>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C5F4311A-4697-DD88-1146-C1CCAE6B44DE}"/>
              </a:ext>
            </a:extLst>
          </p:cNvPr>
          <p:cNvSpPr>
            <a:spLocks noGrp="1"/>
          </p:cNvSpPr>
          <p:nvPr>
            <p:ph type="body" sz="quarter" idx="11"/>
          </p:nvPr>
        </p:nvSpPr>
        <p:spPr>
          <a:xfrm>
            <a:off x="510600" y="1744252"/>
            <a:ext cx="10901636" cy="3537961"/>
          </a:xfrm>
        </p:spPr>
        <p:txBody>
          <a:bodyPr/>
          <a:lstStyle/>
          <a:p>
            <a:r>
              <a:rPr lang="it-IT" sz="2000" dirty="0">
                <a:solidFill>
                  <a:srgbClr val="C00000"/>
                </a:solidFill>
              </a:rPr>
              <a:t>Value of the financing agreement: 29,411,765 EURO </a:t>
            </a:r>
            <a:r>
              <a:rPr lang="it-IT" sz="2000" dirty="0">
                <a:solidFill>
                  <a:srgbClr val="002060"/>
                </a:solidFill>
              </a:rPr>
              <a:t>of which:</a:t>
            </a:r>
            <a:endParaRPr lang="en-US" sz="2000" dirty="0">
              <a:solidFill>
                <a:srgbClr val="002060"/>
              </a:solidFill>
            </a:endParaRPr>
          </a:p>
          <a:p>
            <a:pPr marL="342900" indent="-342900">
              <a:buFont typeface="Wingdings" panose="05000000000000000000" pitchFamily="2" charset="2"/>
              <a:buChar char="q"/>
            </a:pPr>
            <a:r>
              <a:rPr lang="it-IT" sz="2000" dirty="0">
                <a:solidFill>
                  <a:srgbClr val="002060"/>
                </a:solidFill>
              </a:rPr>
              <a:t>Guarantee component = 17,647,059 EURO of which:</a:t>
            </a:r>
            <a:endParaRPr lang="en-US" sz="2000" dirty="0">
              <a:solidFill>
                <a:srgbClr val="002060"/>
              </a:solidFill>
            </a:endParaRPr>
          </a:p>
          <a:p>
            <a:r>
              <a:rPr lang="it-IT" sz="2000" dirty="0">
                <a:solidFill>
                  <a:srgbClr val="002060"/>
                </a:solidFill>
              </a:rPr>
              <a:t>	o Grant component: 11,764,706 EURO</a:t>
            </a:r>
            <a:endParaRPr lang="en-US" sz="2000" dirty="0">
              <a:solidFill>
                <a:srgbClr val="002060"/>
              </a:solidFill>
            </a:endParaRPr>
          </a:p>
          <a:p>
            <a:pPr marL="342900" indent="-342900">
              <a:buFont typeface="Wingdings" panose="05000000000000000000" pitchFamily="2" charset="2"/>
              <a:buChar char="q"/>
            </a:pPr>
            <a:r>
              <a:rPr lang="it-IT" sz="2000" dirty="0">
                <a:solidFill>
                  <a:srgbClr val="002060"/>
                </a:solidFill>
              </a:rPr>
              <a:t>Type of final beneficiary</a:t>
            </a:r>
          </a:p>
          <a:p>
            <a:pPr marL="342900" indent="-342900" algn="just">
              <a:buFont typeface="Arial" panose="020B0604020202020204" pitchFamily="34" charset="0"/>
              <a:buChar char="•"/>
            </a:pPr>
            <a:r>
              <a:rPr lang="it-IT" sz="2000" dirty="0">
                <a:solidFill>
                  <a:srgbClr val="002060"/>
                </a:solidFill>
              </a:rPr>
              <a:t>Economic operators operating in eligible fields, established under the Companies Law no. 31/1990, as subsequently amended and supplemented, from the South West Oltenia Development Region, including start-ups</a:t>
            </a:r>
            <a:endParaRPr lang="en-US" sz="2000" dirty="0">
              <a:solidFill>
                <a:srgbClr val="002060"/>
              </a:solidFill>
            </a:endParaRPr>
          </a:p>
          <a:p>
            <a:endParaRPr lang="en-US" sz="2800" dirty="0">
              <a:solidFill>
                <a:srgbClr val="002060"/>
              </a:solidFill>
            </a:endParaRPr>
          </a:p>
        </p:txBody>
      </p:sp>
      <p:sp>
        <p:nvSpPr>
          <p:cNvPr id="4" name="Text Placeholder 3">
            <a:extLst>
              <a:ext uri="{FF2B5EF4-FFF2-40B4-BE49-F238E27FC236}">
                <a16:creationId xmlns:a16="http://schemas.microsoft.com/office/drawing/2014/main" id="{68E55788-1ABB-4CEF-4AF9-3C317224FCED}"/>
              </a:ext>
            </a:extLst>
          </p:cNvPr>
          <p:cNvSpPr>
            <a:spLocks noGrp="1"/>
          </p:cNvSpPr>
          <p:nvPr>
            <p:ph type="body" sz="quarter" idx="12"/>
          </p:nvPr>
        </p:nvSpPr>
        <p:spPr>
          <a:xfrm>
            <a:off x="754727" y="168106"/>
            <a:ext cx="10413382" cy="338554"/>
          </a:xfrm>
        </p:spPr>
        <p:txBody>
          <a:bodyPr/>
          <a:lstStyle/>
          <a:p>
            <a:r>
              <a:rPr lang="it-IT" b="1" dirty="0"/>
              <a:t>3. FINANCIAL INSTRUMENT THROUGH PRSVO-SOUTH WEST OLTENIA PROGRAM</a:t>
            </a:r>
            <a:endParaRPr lang="en-US" dirty="0"/>
          </a:p>
          <a:p>
            <a:endParaRPr lang="en-US" dirty="0"/>
          </a:p>
        </p:txBody>
      </p:sp>
    </p:spTree>
    <p:extLst>
      <p:ext uri="{BB962C8B-B14F-4D97-AF65-F5344CB8AC3E}">
        <p14:creationId xmlns:p14="http://schemas.microsoft.com/office/powerpoint/2010/main" val="811296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143BD-FFF6-9B1D-092C-3511DB758954}"/>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3CC88E41-9719-F3F5-60B0-457FC4EC41DC}"/>
              </a:ext>
            </a:extLst>
          </p:cNvPr>
          <p:cNvSpPr>
            <a:spLocks noGrp="1"/>
          </p:cNvSpPr>
          <p:nvPr>
            <p:ph type="body" sz="quarter" idx="11"/>
          </p:nvPr>
        </p:nvSpPr>
        <p:spPr>
          <a:xfrm>
            <a:off x="510600" y="812096"/>
            <a:ext cx="10901636" cy="3537961"/>
          </a:xfrm>
        </p:spPr>
        <p:txBody>
          <a:bodyPr/>
          <a:lstStyle/>
          <a:p>
            <a:pPr algn="just"/>
            <a:r>
              <a:rPr lang="en-US" sz="1800" dirty="0">
                <a:solidFill>
                  <a:srgbClr val="002060"/>
                </a:solidFill>
              </a:rPr>
              <a:t>REGULATORY FRAMEWORK: EUROPEAN REGULATION; GOVERNMENT MEMORANDUM; Financing Agreement ADR CENTRU-FNGCIMM No. RC 100/01.09.2025</a:t>
            </a:r>
          </a:p>
          <a:p>
            <a:pPr algn="just"/>
            <a:r>
              <a:rPr lang="en-US" sz="1800" dirty="0">
                <a:solidFill>
                  <a:srgbClr val="002060"/>
                </a:solidFill>
              </a:rPr>
              <a:t>FULL NAME: Regional CENTRU Program (PR CENTRU)</a:t>
            </a:r>
          </a:p>
          <a:p>
            <a:pPr algn="just"/>
            <a:r>
              <a:rPr lang="en-US" sz="1800" dirty="0">
                <a:solidFill>
                  <a:srgbClr val="002060"/>
                </a:solidFill>
              </a:rPr>
              <a:t>PRIORITY: P1 – A competitive region through innovation and dynamic enterprises for a smart economy</a:t>
            </a:r>
          </a:p>
          <a:p>
            <a:pPr algn="just"/>
            <a:r>
              <a:rPr lang="en-US" sz="1800" dirty="0">
                <a:solidFill>
                  <a:srgbClr val="002060"/>
                </a:solidFill>
              </a:rPr>
              <a:t>ACTION: 4-Growth of SMEs through investments, industrial modernization, technological advance and a sustainable regional economy. MEASURE: O.S.3 – Intensifying sustainable growth and increasing the competitiveness of SMEs and creating new jobs in SMEs, including through productive investments</a:t>
            </a:r>
          </a:p>
          <a:p>
            <a:pPr algn="just"/>
            <a:r>
              <a:rPr lang="en-US" sz="1800" dirty="0">
                <a:solidFill>
                  <a:srgbClr val="002060"/>
                </a:solidFill>
              </a:rPr>
              <a:t>FUNDING SOURCE: European Regional Development Fund (ERDF)</a:t>
            </a:r>
          </a:p>
          <a:p>
            <a:pPr algn="just"/>
            <a:r>
              <a:rPr lang="en-US" sz="1800" dirty="0">
                <a:solidFill>
                  <a:srgbClr val="C00000"/>
                </a:solidFill>
              </a:rPr>
              <a:t>FUNDING AGREEMENT VALUE 29,411,765 EURO</a:t>
            </a:r>
            <a:r>
              <a:rPr lang="en-US" sz="1800" dirty="0">
                <a:solidFill>
                  <a:srgbClr val="002060"/>
                </a:solidFill>
              </a:rPr>
              <a:t>, of which:</a:t>
            </a:r>
          </a:p>
          <a:p>
            <a:pPr algn="just"/>
            <a:r>
              <a:rPr lang="en-US" sz="1800" dirty="0">
                <a:solidFill>
                  <a:srgbClr val="002060"/>
                </a:solidFill>
              </a:rPr>
              <a:t> Guarantee component: 25,000,000 EURO of which: - Grant component: 4,411,765 EURO</a:t>
            </a:r>
          </a:p>
          <a:p>
            <a:pPr algn="just"/>
            <a:r>
              <a:rPr lang="en-US" sz="1800" dirty="0">
                <a:solidFill>
                  <a:srgbClr val="002060"/>
                </a:solidFill>
              </a:rPr>
              <a:t>Type of final beneficiary: Microenterprises and SMEs from Center development region, start-ups</a:t>
            </a:r>
          </a:p>
          <a:p>
            <a:endParaRPr lang="en-US" sz="2800" dirty="0">
              <a:solidFill>
                <a:srgbClr val="002060"/>
              </a:solidFill>
            </a:endParaRPr>
          </a:p>
        </p:txBody>
      </p:sp>
      <p:sp>
        <p:nvSpPr>
          <p:cNvPr id="4" name="Text Placeholder 3">
            <a:extLst>
              <a:ext uri="{FF2B5EF4-FFF2-40B4-BE49-F238E27FC236}">
                <a16:creationId xmlns:a16="http://schemas.microsoft.com/office/drawing/2014/main" id="{98B47FDF-313E-90BD-75A9-42934225E95E}"/>
              </a:ext>
            </a:extLst>
          </p:cNvPr>
          <p:cNvSpPr>
            <a:spLocks noGrp="1"/>
          </p:cNvSpPr>
          <p:nvPr>
            <p:ph type="body" sz="quarter" idx="12"/>
          </p:nvPr>
        </p:nvSpPr>
        <p:spPr>
          <a:xfrm>
            <a:off x="754727" y="168106"/>
            <a:ext cx="10413382" cy="338554"/>
          </a:xfrm>
        </p:spPr>
        <p:txBody>
          <a:bodyPr/>
          <a:lstStyle/>
          <a:p>
            <a:r>
              <a:rPr lang="it-IT" b="1" dirty="0"/>
              <a:t>3. FINANCIAL INSTRUMENT THROUGH PR CENTRU – REGIONAL CENTRU PROGRAM</a:t>
            </a:r>
            <a:endParaRPr lang="en-US" dirty="0"/>
          </a:p>
          <a:p>
            <a:endParaRPr lang="en-US" dirty="0"/>
          </a:p>
        </p:txBody>
      </p:sp>
    </p:spTree>
    <p:extLst>
      <p:ext uri="{BB962C8B-B14F-4D97-AF65-F5344CB8AC3E}">
        <p14:creationId xmlns:p14="http://schemas.microsoft.com/office/powerpoint/2010/main" val="1235820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E5782C1-04AD-0B7F-0183-636EE9931886}"/>
              </a:ext>
            </a:extLst>
          </p:cNvPr>
          <p:cNvSpPr txBox="1"/>
          <p:nvPr/>
        </p:nvSpPr>
        <p:spPr>
          <a:xfrm>
            <a:off x="4439260" y="1160834"/>
            <a:ext cx="6604987" cy="2123658"/>
          </a:xfrm>
          <a:prstGeom prst="rect">
            <a:avLst/>
          </a:prstGeom>
          <a:solidFill>
            <a:schemeClr val="accent1">
              <a:lumMod val="40000"/>
              <a:lumOff val="60000"/>
            </a:schemeClr>
          </a:solidFill>
        </p:spPr>
        <p:txBody>
          <a:bodyPr wrap="square" lIns="0" tIns="0" rIns="0" bIns="0" rtlCol="0">
            <a:spAutoFit/>
          </a:bodyPr>
          <a:lstStyle/>
          <a:p>
            <a:r>
              <a:rPr lang="en-GB" sz="1400" b="1" i="1" dirty="0">
                <a:latin typeface="Arial" panose="020B0604020202020204" pitchFamily="34" charset="0"/>
                <a:cs typeface="Arial" panose="020B0604020202020204" pitchFamily="34" charset="0"/>
              </a:rPr>
              <a:t>                                                 </a:t>
            </a:r>
            <a:r>
              <a:rPr lang="en-GB" sz="1400" b="1" i="1" dirty="0">
                <a:solidFill>
                  <a:srgbClr val="003267"/>
                </a:solidFill>
                <a:latin typeface="Arial" panose="020B0604020202020204" pitchFamily="34" charset="0"/>
                <a:cs typeface="Arial" panose="020B0604020202020204" pitchFamily="34" charset="0"/>
              </a:rPr>
              <a:t>European Association of Guarantee Institutions</a:t>
            </a:r>
            <a:endParaRPr lang="en-US" sz="1400" b="1" dirty="0">
              <a:solidFill>
                <a:srgbClr val="003267"/>
              </a:solidFill>
              <a:latin typeface="Arial" panose="020B0604020202020204" pitchFamily="34" charset="0"/>
              <a:ea typeface="Segoe UI Black" panose="020B0A02040204020203" pitchFamily="34" charset="0"/>
              <a:cs typeface="Arial" panose="020B0604020202020204" pitchFamily="34" charset="0"/>
            </a:endParaRPr>
          </a:p>
          <a:p>
            <a:endParaRPr lang="en-US" sz="2000" b="1" dirty="0">
              <a:solidFill>
                <a:srgbClr val="002060"/>
              </a:solidFill>
              <a:latin typeface="Arial" panose="020B0604020202020204" pitchFamily="34" charset="0"/>
              <a:ea typeface="Segoe UI Black" panose="020B0A02040204020203" pitchFamily="34" charset="0"/>
              <a:cs typeface="Arial" panose="020B0604020202020204" pitchFamily="34" charset="0"/>
            </a:endParaRPr>
          </a:p>
          <a:p>
            <a:r>
              <a:rPr lang="en-US" sz="2000" b="1" dirty="0">
                <a:solidFill>
                  <a:srgbClr val="002060"/>
                </a:solidFill>
                <a:latin typeface="Arial" panose="020B0604020202020204" pitchFamily="34" charset="0"/>
                <a:ea typeface="Segoe UI Black" panose="020B0A02040204020203" pitchFamily="34" charset="0"/>
                <a:cs typeface="Arial" panose="020B0604020202020204" pitchFamily="34" charset="0"/>
              </a:rPr>
              <a:t>Ciprian  ALIC </a:t>
            </a:r>
            <a:endParaRPr lang="en-US" sz="2000" b="1" i="1" dirty="0">
              <a:solidFill>
                <a:srgbClr val="002060"/>
              </a:solidFill>
              <a:latin typeface="Arial" panose="020B0604020202020204" pitchFamily="34" charset="0"/>
              <a:ea typeface="Segoe UI Black" panose="020B0A02040204020203" pitchFamily="34" charset="0"/>
              <a:cs typeface="Arial" panose="020B0604020202020204" pitchFamily="34" charset="0"/>
            </a:endParaRPr>
          </a:p>
          <a:p>
            <a:r>
              <a:rPr lang="en-US" sz="1600" b="1" i="1" dirty="0">
                <a:solidFill>
                  <a:srgbClr val="002060"/>
                </a:solidFill>
                <a:latin typeface="Arial" panose="020B0604020202020204" pitchFamily="34" charset="0"/>
                <a:ea typeface="Segoe UI Black" panose="020B0A02040204020203" pitchFamily="34" charset="0"/>
                <a:cs typeface="Arial" panose="020B0604020202020204" pitchFamily="34" charset="0"/>
              </a:rPr>
              <a:t>Management Consultant</a:t>
            </a:r>
            <a:endParaRPr lang="en-US" sz="1600" dirty="0">
              <a:latin typeface="Arial" panose="020B0604020202020204" pitchFamily="34" charset="0"/>
              <a:cs typeface="Arial" panose="020B0604020202020204" pitchFamily="34" charset="0"/>
            </a:endParaRPr>
          </a:p>
          <a:p>
            <a:pPr algn="ctr"/>
            <a:r>
              <a:rPr lang="en-US" b="1" i="1" dirty="0">
                <a:solidFill>
                  <a:srgbClr val="002060"/>
                </a:solidFill>
                <a:latin typeface="Arial" panose="020B0604020202020204" pitchFamily="34" charset="0"/>
                <a:ea typeface="Segoe UI Black" panose="020B0A02040204020203" pitchFamily="34" charset="0"/>
                <a:cs typeface="Arial" panose="020B0604020202020204" pitchFamily="34" charset="0"/>
              </a:rPr>
              <a:t>                                            </a:t>
            </a:r>
            <a:r>
              <a:rPr lang="en-US" sz="1600" b="1" i="1" dirty="0">
                <a:solidFill>
                  <a:srgbClr val="002060"/>
                </a:solidFill>
                <a:latin typeface="Arial" panose="020B0604020202020204" pitchFamily="34" charset="0"/>
                <a:ea typeface="Segoe UI Black" panose="020B0A02040204020203" pitchFamily="34" charset="0"/>
                <a:cs typeface="Arial" panose="020B0604020202020204" pitchFamily="34" charset="0"/>
              </a:rPr>
              <a:t>Member of the Board of Directors </a:t>
            </a:r>
          </a:p>
          <a:p>
            <a:pPr algn="ctr"/>
            <a:r>
              <a:rPr lang="en-US" sz="1600" b="1" i="1" dirty="0">
                <a:solidFill>
                  <a:srgbClr val="002060"/>
                </a:solidFill>
                <a:latin typeface="Arial" panose="020B0604020202020204" pitchFamily="34" charset="0"/>
                <a:ea typeface="Segoe UI Black" panose="020B0A02040204020203" pitchFamily="34" charset="0"/>
                <a:cs typeface="Arial" panose="020B0604020202020204" pitchFamily="34" charset="0"/>
              </a:rPr>
              <a:t>                                                      Chairman of WG Digitalization</a:t>
            </a:r>
          </a:p>
          <a:p>
            <a:pPr algn="ctr"/>
            <a:endParaRPr lang="en-US" sz="2000" b="1" dirty="0">
              <a:latin typeface="Arial" panose="020B0604020202020204" pitchFamily="34" charset="0"/>
              <a:ea typeface="Segoe UI Black" panose="020B0A02040204020203" pitchFamily="34" charset="0"/>
              <a:cs typeface="Arial" panose="020B0604020202020204" pitchFamily="34" charset="0"/>
            </a:endParaRPr>
          </a:p>
          <a:p>
            <a:endParaRPr lang="en-US" sz="1400" dirty="0">
              <a:latin typeface="Segoe UI Black" panose="020B0A02040204020203" pitchFamily="34" charset="0"/>
              <a:ea typeface="Segoe UI Black" panose="020B0A02040204020203" pitchFamily="34" charset="0"/>
              <a:cs typeface="Segoe UI Light" panose="020B0502040204020203" pitchFamily="34" charset="0"/>
            </a:endParaRPr>
          </a:p>
        </p:txBody>
      </p:sp>
      <p:sp>
        <p:nvSpPr>
          <p:cNvPr id="8" name="Rectangle 2">
            <a:extLst>
              <a:ext uri="{FF2B5EF4-FFF2-40B4-BE49-F238E27FC236}">
                <a16:creationId xmlns:a16="http://schemas.microsoft.com/office/drawing/2014/main" id="{DB8A7F2D-F117-E439-434C-A456602903EC}"/>
              </a:ext>
            </a:extLst>
          </p:cNvPr>
          <p:cNvSpPr>
            <a:spLocks noChangeArrowheads="1"/>
          </p:cNvSpPr>
          <p:nvPr/>
        </p:nvSpPr>
        <p:spPr bwMode="auto">
          <a:xfrm>
            <a:off x="994298" y="4262607"/>
            <a:ext cx="10049949" cy="1785104"/>
          </a:xfrm>
          <a:prstGeom prst="rect">
            <a:avLst/>
          </a:prstGeom>
          <a:solidFill>
            <a:schemeClr val="accent1">
              <a:lumMod val="40000"/>
              <a:lumOff val="60000"/>
            </a:schemeClr>
          </a:solidFill>
          <a:ln>
            <a:noFill/>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3267"/>
                </a:solidFill>
                <a:effectLst/>
                <a:latin typeface="Arial" panose="020B0604020202020204" pitchFamily="34" charset="0"/>
                <a:ea typeface="Calibri" panose="020F0502020204030204" pitchFamily="34" charset="0"/>
              </a:rPr>
              <a:t>FONDUL </a:t>
            </a:r>
            <a:r>
              <a:rPr kumimoji="0" lang="en-US" altLang="en-US" b="1" i="0" u="none" strike="noStrike" cap="none" normalizeH="0" baseline="0" dirty="0">
                <a:ln>
                  <a:noFill/>
                </a:ln>
                <a:solidFill>
                  <a:srgbClr val="003267"/>
                </a:solidFill>
                <a:effectLst/>
                <a:latin typeface="Arial" panose="020B0604020202020204" pitchFamily="34" charset="0"/>
                <a:ea typeface="Calibri" panose="020F0502020204030204" pitchFamily="34" charset="0"/>
                <a:cs typeface="Arial" panose="020B0604020202020204" pitchFamily="34" charset="0"/>
              </a:rPr>
              <a:t>NAŢIONAL</a:t>
            </a:r>
            <a:r>
              <a:rPr kumimoji="0" lang="en-US" altLang="en-US" b="1" i="0" u="none" strike="noStrike" cap="none" normalizeH="0" baseline="0" dirty="0">
                <a:ln>
                  <a:noFill/>
                </a:ln>
                <a:solidFill>
                  <a:srgbClr val="003267"/>
                </a:solidFill>
                <a:effectLst/>
                <a:latin typeface="Arial" panose="020B0604020202020204" pitchFamily="34" charset="0"/>
                <a:ea typeface="Calibri" panose="020F0502020204030204" pitchFamily="34" charset="0"/>
              </a:rPr>
              <a:t> DE GARANTARE A CREDITELOR </a:t>
            </a:r>
            <a:endParaRPr kumimoji="0" lang="en-US" altLang="en-US" sz="1400" b="0" i="0" u="none" strike="noStrike" cap="none" normalizeH="0" baseline="0" dirty="0">
              <a:ln>
                <a:noFill/>
              </a:ln>
              <a:solidFill>
                <a:srgbClr val="003267"/>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3267"/>
                </a:solidFill>
                <a:effectLst/>
                <a:latin typeface="Arial" panose="020B0604020202020204" pitchFamily="34" charset="0"/>
                <a:ea typeface="Calibri" panose="020F0502020204030204" pitchFamily="34" charset="0"/>
              </a:rPr>
              <a:t>PENTRU NTREPRINDERILE MICI SI MIJLOCII SA-IFN</a:t>
            </a:r>
            <a:endParaRPr kumimoji="0" lang="en-US" altLang="en-US" sz="1400" b="0" i="0" u="none" strike="noStrike" cap="none" normalizeH="0" baseline="0" dirty="0">
              <a:ln>
                <a:noFill/>
              </a:ln>
              <a:solidFill>
                <a:srgbClr val="003267"/>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3267"/>
                </a:solidFill>
                <a:effectLst/>
                <a:latin typeface="Arial" panose="020B0604020202020204" pitchFamily="34" charset="0"/>
                <a:ea typeface="Calibri" panose="020F0502020204030204" pitchFamily="34" charset="0"/>
              </a:rPr>
              <a:t>S</a:t>
            </a:r>
            <a:r>
              <a:rPr kumimoji="0" lang="en-US" altLang="en-US" sz="1400" b="0" i="0" u="none" strike="noStrike" cap="none" normalizeH="0" baseline="0" dirty="0">
                <a:ln>
                  <a:noFill/>
                </a:ln>
                <a:solidFill>
                  <a:srgbClr val="003267"/>
                </a:solidFill>
                <a:effectLst/>
                <a:latin typeface="Arial" panose="020B0604020202020204" pitchFamily="34" charset="0"/>
                <a:ea typeface="Calibri" panose="020F0502020204030204" pitchFamily="34" charset="0"/>
              </a:rPr>
              <a:t>tr. Stefan Iulian, nr. 38, sector 1, </a:t>
            </a:r>
            <a:r>
              <a:rPr kumimoji="0" lang="en-US" altLang="en-US" sz="1400" b="0" i="0" u="none" strike="noStrike" cap="none" normalizeH="0" baseline="0" dirty="0" err="1">
                <a:ln>
                  <a:noFill/>
                </a:ln>
                <a:solidFill>
                  <a:srgbClr val="003267"/>
                </a:solidFill>
                <a:effectLst/>
                <a:latin typeface="Arial" panose="020B0604020202020204" pitchFamily="34" charset="0"/>
                <a:ea typeface="Calibri" panose="020F0502020204030204" pitchFamily="34" charset="0"/>
                <a:cs typeface="Arial" panose="020B0604020202020204" pitchFamily="34" charset="0"/>
              </a:rPr>
              <a:t>Bucureşti</a:t>
            </a:r>
            <a:endParaRPr kumimoji="0" lang="en-US" altLang="en-US" sz="1400" b="0" i="0" u="none" strike="noStrike" cap="none" normalizeH="0" baseline="0" dirty="0">
              <a:ln>
                <a:noFill/>
              </a:ln>
              <a:solidFill>
                <a:srgbClr val="003267"/>
              </a:solidFill>
              <a:effectLst/>
              <a:latin typeface="Arial" panose="020B0604020202020204" pitchFamily="34" charset="0"/>
              <a:cs typeface="Arial" panose="020B0604020202020204" pitchFamily="34" charset="0"/>
            </a:endParaRPr>
          </a:p>
          <a:p>
            <a:pPr algn="ctr" eaLnBrk="0" fontAlgn="base" hangingPunct="0">
              <a:spcBef>
                <a:spcPct val="0"/>
              </a:spcBef>
              <a:spcAft>
                <a:spcPct val="0"/>
              </a:spcAft>
            </a:pPr>
            <a:r>
              <a:rPr kumimoji="0" lang="en-US" altLang="en-US" sz="2000" b="1" i="0" strike="noStrike" cap="none" normalizeH="0" baseline="0" dirty="0">
                <a:ln>
                  <a:noFill/>
                </a:ln>
                <a:solidFill>
                  <a:srgbClr val="003267"/>
                </a:solidFill>
                <a:effectLst/>
                <a:latin typeface="Arial" panose="020B060402020202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www.fngcimm.ro</a:t>
            </a:r>
            <a:r>
              <a:rPr kumimoji="0" lang="en-US" altLang="en-US" sz="2000" b="1" i="0" strike="noStrike" cap="none" normalizeH="0" baseline="0" dirty="0">
                <a:ln>
                  <a:noFill/>
                </a:ln>
                <a:solidFill>
                  <a:srgbClr val="003267"/>
                </a:solidFill>
                <a:effectLst/>
                <a:latin typeface="Arial" panose="020B0604020202020204" pitchFamily="34" charset="0"/>
                <a:ea typeface="Calibri" panose="020F0502020204030204" pitchFamily="34" charset="0"/>
              </a:rPr>
              <a:t>                </a:t>
            </a:r>
            <a:r>
              <a:rPr kumimoji="0" lang="en-US" altLang="en-US" sz="2000" b="0" i="0" strike="noStrike" cap="none" normalizeH="0" baseline="0" dirty="0">
                <a:ln>
                  <a:noFill/>
                </a:ln>
                <a:solidFill>
                  <a:srgbClr val="003267"/>
                </a:solidFill>
                <a:effectLst/>
                <a:latin typeface="Arial" panose="020B0604020202020204" pitchFamily="34" charset="0"/>
                <a:ea typeface="Calibri" panose="020F0502020204030204" pitchFamily="34" charset="0"/>
              </a:rPr>
              <a:t>E-mail: </a:t>
            </a:r>
            <a:r>
              <a:rPr lang="en-US" sz="2000" b="1" dirty="0">
                <a:solidFill>
                  <a:srgbClr val="003267"/>
                </a:solidFill>
                <a:latin typeface="Arial" panose="020B0604020202020204" pitchFamily="34" charset="0"/>
                <a:ea typeface="Segoe UI Black" panose="020B0A0204020402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ciprian.alic@fngcimm.ro</a:t>
            </a:r>
            <a:endParaRPr lang="en-US" sz="2000" b="1" dirty="0">
              <a:solidFill>
                <a:srgbClr val="003267"/>
              </a:solidFill>
              <a:latin typeface="Arial" panose="020B0604020202020204" pitchFamily="34" charset="0"/>
              <a:ea typeface="Segoe UI Black" panose="020B0A02040204020203"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 name="Picture 2">
            <a:extLst>
              <a:ext uri="{FF2B5EF4-FFF2-40B4-BE49-F238E27FC236}">
                <a16:creationId xmlns:a16="http://schemas.microsoft.com/office/drawing/2014/main" id="{CBD0BA8F-CE39-7AFF-E4B2-4D63B5882EED}"/>
              </a:ext>
            </a:extLst>
          </p:cNvPr>
          <p:cNvPicPr>
            <a:picLocks noChangeAspect="1"/>
          </p:cNvPicPr>
          <p:nvPr/>
        </p:nvPicPr>
        <p:blipFill>
          <a:blip r:embed="rId4"/>
          <a:stretch>
            <a:fillRect/>
          </a:stretch>
        </p:blipFill>
        <p:spPr>
          <a:xfrm>
            <a:off x="994299" y="1147960"/>
            <a:ext cx="3455949" cy="2135675"/>
          </a:xfrm>
          <a:prstGeom prst="rect">
            <a:avLst/>
          </a:prstGeom>
        </p:spPr>
      </p:pic>
      <p:pic>
        <p:nvPicPr>
          <p:cNvPr id="5" name="Picture 4" descr="logo-aecm-2015-en">
            <a:extLst>
              <a:ext uri="{FF2B5EF4-FFF2-40B4-BE49-F238E27FC236}">
                <a16:creationId xmlns:a16="http://schemas.microsoft.com/office/drawing/2014/main" id="{8F92A85F-7CF3-0BDB-F5AE-0989205CB9E8}"/>
              </a:ext>
            </a:extLst>
          </p:cNvPr>
          <p:cNvPicPr>
            <a:picLocks noChangeAspect="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9871969" y="1213274"/>
            <a:ext cx="1101256" cy="1088848"/>
          </a:xfrm>
          <a:prstGeom prst="rect">
            <a:avLst/>
          </a:prstGeom>
          <a:noFill/>
          <a:ln>
            <a:noFill/>
          </a:ln>
        </p:spPr>
      </p:pic>
      <p:sp>
        <p:nvSpPr>
          <p:cNvPr id="7" name="TextBox 6">
            <a:extLst>
              <a:ext uri="{FF2B5EF4-FFF2-40B4-BE49-F238E27FC236}">
                <a16:creationId xmlns:a16="http://schemas.microsoft.com/office/drawing/2014/main" id="{76222989-6379-7738-2135-DEC824DB55A3}"/>
              </a:ext>
            </a:extLst>
          </p:cNvPr>
          <p:cNvSpPr txBox="1"/>
          <p:nvPr/>
        </p:nvSpPr>
        <p:spPr>
          <a:xfrm>
            <a:off x="-538097" y="3574365"/>
            <a:ext cx="6094520" cy="646331"/>
          </a:xfrm>
          <a:prstGeom prst="rect">
            <a:avLst/>
          </a:prstGeom>
          <a:noFill/>
        </p:spPr>
        <p:txBody>
          <a:bodyPr wrap="square">
            <a:spAutoFit/>
          </a:bodyPr>
          <a:lstStyle/>
          <a:p>
            <a:pPr algn="ctr"/>
            <a:r>
              <a:rPr lang="en-US" sz="3600" b="1" dirty="0">
                <a:solidFill>
                  <a:srgbClr val="002060"/>
                </a:solidFill>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3366337631"/>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972AD-4137-990A-A483-E2B821EF4733}"/>
              </a:ext>
            </a:extLst>
          </p:cNvPr>
          <p:cNvSpPr>
            <a:spLocks noGrp="1"/>
          </p:cNvSpPr>
          <p:nvPr>
            <p:ph type="title"/>
          </p:nvPr>
        </p:nvSpPr>
        <p:spPr>
          <a:xfrm>
            <a:off x="771650" y="178938"/>
            <a:ext cx="7142921" cy="711168"/>
          </a:xfrm>
        </p:spPr>
        <p:txBody>
          <a:bodyPr/>
          <a:lstStyle/>
          <a:p>
            <a:r>
              <a:rPr lang="en-US" sz="2400" dirty="0">
                <a:solidFill>
                  <a:schemeClr val="bg1"/>
                </a:solidFill>
              </a:rPr>
              <a:t> </a:t>
            </a:r>
            <a:r>
              <a:rPr lang="ro-RO" sz="2400" dirty="0">
                <a:solidFill>
                  <a:schemeClr val="bg1"/>
                </a:solidFill>
              </a:rPr>
              <a:t>2</a:t>
            </a:r>
            <a:r>
              <a:rPr lang="en-US" sz="2400" dirty="0">
                <a:solidFill>
                  <a:schemeClr val="bg1"/>
                </a:solidFill>
              </a:rPr>
              <a:t>4</a:t>
            </a:r>
            <a:r>
              <a:rPr lang="ro-RO" sz="2400" dirty="0">
                <a:solidFill>
                  <a:schemeClr val="bg1"/>
                </a:solidFill>
              </a:rPr>
              <a:t> YEARS OF EXPERIENCE</a:t>
            </a:r>
          </a:p>
        </p:txBody>
      </p:sp>
      <p:sp>
        <p:nvSpPr>
          <p:cNvPr id="3" name="Text Placeholder 2">
            <a:extLst>
              <a:ext uri="{FF2B5EF4-FFF2-40B4-BE49-F238E27FC236}">
                <a16:creationId xmlns:a16="http://schemas.microsoft.com/office/drawing/2014/main" id="{CAE883F3-F1C7-8460-9516-6A0D2CFF5BA9}"/>
              </a:ext>
            </a:extLst>
          </p:cNvPr>
          <p:cNvSpPr>
            <a:spLocks noGrp="1"/>
          </p:cNvSpPr>
          <p:nvPr>
            <p:ph type="body" sz="quarter" idx="11"/>
          </p:nvPr>
        </p:nvSpPr>
        <p:spPr>
          <a:xfrm>
            <a:off x="843521" y="1872130"/>
            <a:ext cx="10369424" cy="4035287"/>
          </a:xfrm>
        </p:spPr>
        <p:txBody>
          <a:bodyPr/>
          <a:lstStyle/>
          <a:p>
            <a:pPr algn="just"/>
            <a:r>
              <a:rPr lang="en-US" sz="1800" dirty="0">
                <a:solidFill>
                  <a:srgbClr val="002060"/>
                </a:solidFill>
              </a:rPr>
              <a:t>FNGCIMM SA - IFN is a non-banking financial institution, with venture capital, a Romanian legal entity founded in 2001 under private law, organized as a joint stock company, with the sole shareholder being the Romanian state, represented by the Ministry of Finance.</a:t>
            </a:r>
          </a:p>
          <a:p>
            <a:pPr algn="just"/>
            <a:r>
              <a:rPr lang="en-US" sz="1800" dirty="0">
                <a:solidFill>
                  <a:srgbClr val="002060"/>
                </a:solidFill>
              </a:rPr>
              <a:t>FNGCIMM SA - IFN operates under the supervision of the National Bank of Romania, which permanently monitors the Fund's activity (through monthly reports submitted and the transmission of internal regulations). The Fund is subject to periodic control by the Court of Accounts of Romania and is audited annually by an external auditor. </a:t>
            </a:r>
          </a:p>
          <a:p>
            <a:pPr algn="just"/>
            <a:r>
              <a:rPr lang="en-US" sz="1800" dirty="0">
                <a:solidFill>
                  <a:srgbClr val="002060"/>
                </a:solidFill>
              </a:rPr>
              <a:t>In the last 4 years, FNGCIMM SA - IFN has managed several state aid schemes (based on the mandate granted by the Ministry of Finance), through which grants were awarded to SMEs covering financing costs - interest on loans guaranteed by FNGCIMM SA - IFN, the guarantee fee and the risk fee (managed by the Ministry of Finance).</a:t>
            </a:r>
          </a:p>
          <a:p>
            <a:pPr algn="just"/>
            <a:endParaRPr lang="ro-RO" sz="1200" dirty="0"/>
          </a:p>
        </p:txBody>
      </p:sp>
      <p:sp>
        <p:nvSpPr>
          <p:cNvPr id="8" name="Text Placeholder 7">
            <a:extLst>
              <a:ext uri="{FF2B5EF4-FFF2-40B4-BE49-F238E27FC236}">
                <a16:creationId xmlns:a16="http://schemas.microsoft.com/office/drawing/2014/main" id="{171D94F3-5BB0-1356-5515-C59AF28B6ABC}"/>
              </a:ext>
            </a:extLst>
          </p:cNvPr>
          <p:cNvSpPr>
            <a:spLocks noGrp="1"/>
          </p:cNvSpPr>
          <p:nvPr>
            <p:ph type="body" sz="quarter" idx="12"/>
          </p:nvPr>
        </p:nvSpPr>
        <p:spPr>
          <a:xfrm>
            <a:off x="843521" y="1211841"/>
            <a:ext cx="7154178" cy="338554"/>
          </a:xfrm>
        </p:spPr>
        <p:txBody>
          <a:bodyPr/>
          <a:lstStyle/>
          <a:p>
            <a:r>
              <a:rPr lang="en-US" sz="1800" b="1" dirty="0">
                <a:solidFill>
                  <a:srgbClr val="0070C0"/>
                </a:solidFill>
              </a:rPr>
              <a:t>WHO WE ARE</a:t>
            </a:r>
          </a:p>
        </p:txBody>
      </p:sp>
    </p:spTree>
    <p:extLst>
      <p:ext uri="{BB962C8B-B14F-4D97-AF65-F5344CB8AC3E}">
        <p14:creationId xmlns:p14="http://schemas.microsoft.com/office/powerpoint/2010/main" val="4032664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56154-6C15-F377-E3D7-FAB5C8983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11EDA-0CF4-ED3C-4A1D-022DB2A294ED}"/>
              </a:ext>
            </a:extLst>
          </p:cNvPr>
          <p:cNvSpPr>
            <a:spLocks noGrp="1"/>
          </p:cNvSpPr>
          <p:nvPr>
            <p:ph type="title"/>
          </p:nvPr>
        </p:nvSpPr>
        <p:spPr>
          <a:xfrm>
            <a:off x="736140" y="216519"/>
            <a:ext cx="7142921" cy="711168"/>
          </a:xfrm>
        </p:spPr>
        <p:txBody>
          <a:bodyPr/>
          <a:lstStyle/>
          <a:p>
            <a:r>
              <a:rPr lang="en-US" sz="2400" dirty="0">
                <a:solidFill>
                  <a:schemeClr val="bg1"/>
                </a:solidFill>
              </a:rPr>
              <a:t> </a:t>
            </a:r>
            <a:r>
              <a:rPr lang="ro-RO" sz="2400" dirty="0">
                <a:solidFill>
                  <a:schemeClr val="bg1"/>
                </a:solidFill>
              </a:rPr>
              <a:t>2</a:t>
            </a:r>
            <a:r>
              <a:rPr lang="en-US" sz="2400" dirty="0">
                <a:solidFill>
                  <a:schemeClr val="bg1"/>
                </a:solidFill>
              </a:rPr>
              <a:t>4</a:t>
            </a:r>
            <a:r>
              <a:rPr lang="ro-RO" sz="2400" dirty="0">
                <a:solidFill>
                  <a:schemeClr val="bg1"/>
                </a:solidFill>
              </a:rPr>
              <a:t> YEARS OF EXPERIENCE</a:t>
            </a:r>
          </a:p>
        </p:txBody>
      </p:sp>
      <p:sp>
        <p:nvSpPr>
          <p:cNvPr id="3" name="Text Placeholder 2">
            <a:extLst>
              <a:ext uri="{FF2B5EF4-FFF2-40B4-BE49-F238E27FC236}">
                <a16:creationId xmlns:a16="http://schemas.microsoft.com/office/drawing/2014/main" id="{A23128F0-7E14-A60D-00AB-764A745B47A5}"/>
              </a:ext>
            </a:extLst>
          </p:cNvPr>
          <p:cNvSpPr>
            <a:spLocks noGrp="1"/>
          </p:cNvSpPr>
          <p:nvPr>
            <p:ph type="body" sz="quarter" idx="11"/>
          </p:nvPr>
        </p:nvSpPr>
        <p:spPr>
          <a:xfrm>
            <a:off x="843521" y="1344542"/>
            <a:ext cx="10369424" cy="4035287"/>
          </a:xfrm>
        </p:spPr>
        <p:txBody>
          <a:bodyPr/>
          <a:lstStyle/>
          <a:p>
            <a:pPr algn="just"/>
            <a:r>
              <a:rPr lang="en-US" sz="1800" dirty="0">
                <a:solidFill>
                  <a:srgbClr val="002060"/>
                </a:solidFill>
              </a:rPr>
              <a:t>In addition, in the last 3 years FNGIMM SA - IFN has been managing a combination of a financial instrument (guarantee type) with a grant (10% of the value of the financing granted to the SME). In conclusion, through the activity it manages from its own sources, from sources under administration and on behalf and account of the state, FNGCIMM SA - IFN proves that it has the ability to manage different funds, fulfilling a role similar to that of a Participation Fund, without generating any conflicts of interest, at costs considered attractive by the final beneficiaries and financing partners.</a:t>
            </a:r>
          </a:p>
          <a:p>
            <a:pPr algn="just">
              <a:lnSpc>
                <a:spcPct val="100000"/>
              </a:lnSpc>
            </a:pPr>
            <a:r>
              <a:rPr lang="en-US" sz="1800" dirty="0">
                <a:solidFill>
                  <a:schemeClr val="accent1">
                    <a:lumMod val="75000"/>
                  </a:schemeClr>
                </a:solidFill>
              </a:rPr>
              <a:t>WHAT WILL WE SUPPORT THROUGH FINANCIAL INSTRUMENTS SUPPORTED BY EUROPEAN FUNDS?</a:t>
            </a:r>
          </a:p>
          <a:p>
            <a:pPr marL="285750" lvl="0" indent="-285750">
              <a:lnSpc>
                <a:spcPct val="100000"/>
              </a:lnSpc>
              <a:buFont typeface="Arial" panose="020B0604020202020204" pitchFamily="34" charset="0"/>
              <a:buChar char="•"/>
            </a:pPr>
            <a:r>
              <a:rPr lang="en-US" sz="1800" dirty="0">
                <a:solidFill>
                  <a:srgbClr val="002060"/>
                </a:solidFill>
              </a:rPr>
              <a:t>Smart development for new businesses</a:t>
            </a:r>
          </a:p>
          <a:p>
            <a:pPr marL="285750" lvl="0" indent="-285750">
              <a:lnSpc>
                <a:spcPct val="100000"/>
              </a:lnSpc>
              <a:buFont typeface="Arial" panose="020B0604020202020204" pitchFamily="34" charset="0"/>
              <a:buChar char="•"/>
            </a:pPr>
            <a:r>
              <a:rPr lang="en-US" sz="1800" dirty="0">
                <a:solidFill>
                  <a:srgbClr val="002060"/>
                </a:solidFill>
              </a:rPr>
              <a:t>Support for social and insertion enterprises</a:t>
            </a:r>
          </a:p>
          <a:p>
            <a:pPr marL="285750" lvl="0" indent="-285750">
              <a:lnSpc>
                <a:spcPct val="100000"/>
              </a:lnSpc>
              <a:buFont typeface="Arial" panose="020B0604020202020204" pitchFamily="34" charset="0"/>
              <a:buChar char="•"/>
            </a:pPr>
            <a:r>
              <a:rPr lang="en-US" sz="1800" dirty="0">
                <a:solidFill>
                  <a:srgbClr val="002060"/>
                </a:solidFill>
              </a:rPr>
              <a:t>Support for SMEs in the development regions of Southwest </a:t>
            </a:r>
            <a:r>
              <a:rPr lang="en-US" sz="1800" dirty="0" err="1">
                <a:solidFill>
                  <a:srgbClr val="002060"/>
                </a:solidFill>
              </a:rPr>
              <a:t>Oltenia</a:t>
            </a:r>
            <a:r>
              <a:rPr lang="en-US" sz="1800" dirty="0">
                <a:solidFill>
                  <a:srgbClr val="002060"/>
                </a:solidFill>
              </a:rPr>
              <a:t> and Center</a:t>
            </a:r>
          </a:p>
          <a:p>
            <a:pPr algn="just"/>
            <a:endParaRPr lang="ro-RO" sz="1200" dirty="0"/>
          </a:p>
        </p:txBody>
      </p:sp>
      <p:sp>
        <p:nvSpPr>
          <p:cNvPr id="8" name="Text Placeholder 7">
            <a:extLst>
              <a:ext uri="{FF2B5EF4-FFF2-40B4-BE49-F238E27FC236}">
                <a16:creationId xmlns:a16="http://schemas.microsoft.com/office/drawing/2014/main" id="{2AE88F77-BA33-0C99-0773-63A2D5384F37}"/>
              </a:ext>
            </a:extLst>
          </p:cNvPr>
          <p:cNvSpPr>
            <a:spLocks noGrp="1"/>
          </p:cNvSpPr>
          <p:nvPr>
            <p:ph type="body" sz="quarter" idx="12"/>
          </p:nvPr>
        </p:nvSpPr>
        <p:spPr>
          <a:xfrm>
            <a:off x="843521" y="873287"/>
            <a:ext cx="7154178" cy="338554"/>
          </a:xfrm>
        </p:spPr>
        <p:txBody>
          <a:bodyPr/>
          <a:lstStyle/>
          <a:p>
            <a:r>
              <a:rPr lang="en-US" sz="1800" b="1" dirty="0">
                <a:solidFill>
                  <a:srgbClr val="0070C0"/>
                </a:solidFill>
              </a:rPr>
              <a:t>WHO WE ARE</a:t>
            </a:r>
          </a:p>
        </p:txBody>
      </p:sp>
    </p:spTree>
    <p:extLst>
      <p:ext uri="{BB962C8B-B14F-4D97-AF65-F5344CB8AC3E}">
        <p14:creationId xmlns:p14="http://schemas.microsoft.com/office/powerpoint/2010/main" val="2708952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1CB26-860C-2212-CE41-57F58CEE3E1A}"/>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1E652AEB-091D-973A-8D6A-9B34CF76F271}"/>
              </a:ext>
            </a:extLst>
          </p:cNvPr>
          <p:cNvSpPr>
            <a:spLocks noGrp="1"/>
          </p:cNvSpPr>
          <p:nvPr>
            <p:ph type="body" sz="quarter" idx="11"/>
          </p:nvPr>
        </p:nvSpPr>
        <p:spPr>
          <a:xfrm>
            <a:off x="843521" y="1584455"/>
            <a:ext cx="10590918" cy="4035287"/>
          </a:xfrm>
        </p:spPr>
        <p:txBody>
          <a:bodyPr/>
          <a:lstStyle/>
          <a:p>
            <a:r>
              <a:rPr lang="en-US" sz="1800" dirty="0">
                <a:solidFill>
                  <a:srgbClr val="002060"/>
                </a:solidFill>
              </a:rPr>
              <a:t>- MIPE : Ministry of Investments and European Projects</a:t>
            </a:r>
          </a:p>
          <a:p>
            <a:r>
              <a:rPr lang="en-US" sz="1800" dirty="0">
                <a:solidFill>
                  <a:srgbClr val="002060"/>
                </a:solidFill>
              </a:rPr>
              <a:t>- MF : Ministry of Finance</a:t>
            </a:r>
          </a:p>
          <a:p>
            <a:r>
              <a:rPr lang="en-US" sz="1800" dirty="0">
                <a:solidFill>
                  <a:srgbClr val="002060"/>
                </a:solidFill>
              </a:rPr>
              <a:t>- FNGCIMM : National Credit Guarantee Fund for Small and Medium-sized Enterprises</a:t>
            </a:r>
          </a:p>
          <a:p>
            <a:r>
              <a:rPr lang="en-US" sz="1800" dirty="0">
                <a:solidFill>
                  <a:srgbClr val="002060"/>
                </a:solidFill>
              </a:rPr>
              <a:t>- POCIDIF : Operational Program for Smart Growth, Digitalization and Financial Instruments</a:t>
            </a:r>
          </a:p>
          <a:p>
            <a:r>
              <a:rPr lang="en-US" sz="1800" dirty="0">
                <a:solidFill>
                  <a:srgbClr val="002060"/>
                </a:solidFill>
              </a:rPr>
              <a:t>- PEO : Education and Employment Program</a:t>
            </a:r>
          </a:p>
          <a:p>
            <a:r>
              <a:rPr lang="en-US" sz="1800" dirty="0">
                <a:solidFill>
                  <a:srgbClr val="002060"/>
                </a:solidFill>
              </a:rPr>
              <a:t>- PR SVO: South-West </a:t>
            </a:r>
            <a:r>
              <a:rPr lang="en-US" sz="1800" dirty="0" err="1">
                <a:solidFill>
                  <a:srgbClr val="002060"/>
                </a:solidFill>
              </a:rPr>
              <a:t>Oltenia</a:t>
            </a:r>
            <a:r>
              <a:rPr lang="en-US" sz="1800" dirty="0">
                <a:solidFill>
                  <a:srgbClr val="002060"/>
                </a:solidFill>
              </a:rPr>
              <a:t> Regional Program, run by the South West </a:t>
            </a:r>
            <a:r>
              <a:rPr lang="en-US" sz="1800" dirty="0" err="1">
                <a:solidFill>
                  <a:srgbClr val="002060"/>
                </a:solidFill>
              </a:rPr>
              <a:t>Oltenia</a:t>
            </a:r>
            <a:r>
              <a:rPr lang="en-US" sz="1800" dirty="0">
                <a:solidFill>
                  <a:srgbClr val="002060"/>
                </a:solidFill>
              </a:rPr>
              <a:t> Regional Development Agency</a:t>
            </a:r>
          </a:p>
          <a:p>
            <a:r>
              <a:rPr lang="en-US" sz="1800" dirty="0">
                <a:solidFill>
                  <a:srgbClr val="002060"/>
                </a:solidFill>
              </a:rPr>
              <a:t>- PR CENTRU Regional Program run by the </a:t>
            </a:r>
            <a:r>
              <a:rPr lang="en-US" sz="1800" dirty="0" err="1">
                <a:solidFill>
                  <a:srgbClr val="002060"/>
                </a:solidFill>
              </a:rPr>
              <a:t>Centru</a:t>
            </a:r>
            <a:r>
              <a:rPr lang="en-US" sz="1800" dirty="0">
                <a:solidFill>
                  <a:srgbClr val="002060"/>
                </a:solidFill>
              </a:rPr>
              <a:t> Regional Development Agency</a:t>
            </a:r>
          </a:p>
          <a:p>
            <a:pPr algn="just"/>
            <a:endParaRPr lang="ro-RO" sz="1200" dirty="0"/>
          </a:p>
        </p:txBody>
      </p:sp>
      <p:sp>
        <p:nvSpPr>
          <p:cNvPr id="8" name="Text Placeholder 7">
            <a:extLst>
              <a:ext uri="{FF2B5EF4-FFF2-40B4-BE49-F238E27FC236}">
                <a16:creationId xmlns:a16="http://schemas.microsoft.com/office/drawing/2014/main" id="{9566E22C-4AB2-3504-5D10-45CF731BE87C}"/>
              </a:ext>
            </a:extLst>
          </p:cNvPr>
          <p:cNvSpPr>
            <a:spLocks noGrp="1"/>
          </p:cNvSpPr>
          <p:nvPr>
            <p:ph type="body" sz="quarter" idx="12"/>
          </p:nvPr>
        </p:nvSpPr>
        <p:spPr>
          <a:xfrm>
            <a:off x="843521" y="873287"/>
            <a:ext cx="7154178" cy="338554"/>
          </a:xfrm>
        </p:spPr>
        <p:txBody>
          <a:bodyPr/>
          <a:lstStyle/>
          <a:p>
            <a:r>
              <a:rPr lang="en-US" sz="1800" b="1" dirty="0">
                <a:solidFill>
                  <a:srgbClr val="0070C0"/>
                </a:solidFill>
              </a:rPr>
              <a:t>DEFINITIONS</a:t>
            </a:r>
            <a:r>
              <a:rPr lang="en-US" sz="1800" dirty="0"/>
              <a:t>DEFINITIONS</a:t>
            </a:r>
          </a:p>
          <a:p>
            <a:r>
              <a:rPr lang="en-US" sz="1800" dirty="0"/>
              <a:t>FINITIONS</a:t>
            </a:r>
          </a:p>
          <a:p>
            <a:endParaRPr lang="en-US" sz="1800" b="1" dirty="0">
              <a:solidFill>
                <a:srgbClr val="0070C0"/>
              </a:solidFill>
            </a:endParaRPr>
          </a:p>
        </p:txBody>
      </p:sp>
      <p:sp>
        <p:nvSpPr>
          <p:cNvPr id="6" name="Text Placeholder 3">
            <a:extLst>
              <a:ext uri="{FF2B5EF4-FFF2-40B4-BE49-F238E27FC236}">
                <a16:creationId xmlns:a16="http://schemas.microsoft.com/office/drawing/2014/main" id="{0030DDFC-1C1A-66FA-7889-61E9EC4CB5F5}"/>
              </a:ext>
            </a:extLst>
          </p:cNvPr>
          <p:cNvSpPr txBox="1">
            <a:spLocks/>
          </p:cNvSpPr>
          <p:nvPr/>
        </p:nvSpPr>
        <p:spPr>
          <a:xfrm>
            <a:off x="911925" y="162119"/>
            <a:ext cx="10247306" cy="338554"/>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ea typeface="+mj-ea"/>
                <a:cs typeface="+mj-cs"/>
              </a:rPr>
              <a:t>FINANCIAL INSTRUMENTS WITH EUROPEAN FUNDS PROGRAMS </a:t>
            </a:r>
            <a:r>
              <a:rPr lang="ro-RO" sz="2000" b="1" dirty="0">
                <a:ea typeface="+mj-ea"/>
                <a:cs typeface="+mj-cs"/>
              </a:rPr>
              <a:t>2021-2027</a:t>
            </a:r>
            <a:endParaRPr lang="en-US" sz="2000" b="1" dirty="0">
              <a:ea typeface="+mj-ea"/>
              <a:cs typeface="+mj-cs"/>
            </a:endParaRPr>
          </a:p>
        </p:txBody>
      </p:sp>
    </p:spTree>
    <p:extLst>
      <p:ext uri="{BB962C8B-B14F-4D97-AF65-F5344CB8AC3E}">
        <p14:creationId xmlns:p14="http://schemas.microsoft.com/office/powerpoint/2010/main" val="1096665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50159-EE4A-452E-DA97-8901A0FD5793}"/>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FB5F3806-15B4-2B2D-7A9F-6C683BF7DA8B}"/>
              </a:ext>
            </a:extLst>
          </p:cNvPr>
          <p:cNvSpPr>
            <a:spLocks noGrp="1"/>
          </p:cNvSpPr>
          <p:nvPr>
            <p:ph type="body" sz="quarter" idx="11"/>
          </p:nvPr>
        </p:nvSpPr>
        <p:spPr>
          <a:xfrm>
            <a:off x="645182" y="758831"/>
            <a:ext cx="10901636" cy="4035287"/>
          </a:xfrm>
        </p:spPr>
        <p:txBody>
          <a:bodyPr/>
          <a:lstStyle/>
          <a:p>
            <a:pPr>
              <a:lnSpc>
                <a:spcPct val="100000"/>
              </a:lnSpc>
            </a:pPr>
            <a:r>
              <a:rPr lang="en-US" sz="1600" dirty="0">
                <a:solidFill>
                  <a:srgbClr val="002060"/>
                </a:solidFill>
              </a:rPr>
              <a:t>REGULATORY FRAMEWORK: EUROPEAN REGULATIONS; GOVERNMENT MEMORANDUM; Financing Agreement FNGCIMM – MIPE- no. MIPE G2025-71787/20.06.2025</a:t>
            </a:r>
          </a:p>
          <a:p>
            <a:pPr>
              <a:lnSpc>
                <a:spcPct val="100000"/>
              </a:lnSpc>
            </a:pPr>
            <a:r>
              <a:rPr lang="en-US" sz="1600" dirty="0">
                <a:solidFill>
                  <a:srgbClr val="002060"/>
                </a:solidFill>
              </a:rPr>
              <a:t>FULL TITLE: </a:t>
            </a:r>
            <a:r>
              <a:rPr lang="en-US" sz="1600" dirty="0" err="1">
                <a:solidFill>
                  <a:srgbClr val="002060"/>
                </a:solidFill>
              </a:rPr>
              <a:t>PoCIDIF</a:t>
            </a:r>
            <a:r>
              <a:rPr lang="en-US" sz="1600" dirty="0">
                <a:solidFill>
                  <a:srgbClr val="002060"/>
                </a:solidFill>
              </a:rPr>
              <a:t> (Ro) = Operational Program Smart Growth, Digitalization and Financial Instruments</a:t>
            </a:r>
          </a:p>
          <a:p>
            <a:pPr>
              <a:lnSpc>
                <a:spcPct val="100000"/>
              </a:lnSpc>
            </a:pPr>
            <a:r>
              <a:rPr lang="en-US" sz="1600" dirty="0">
                <a:solidFill>
                  <a:srgbClr val="002060"/>
                </a:solidFill>
              </a:rPr>
              <a:t>PRIORITY: P1 – Supporting and promoting an attractive and competitive research, development and innovation system in Romania</a:t>
            </a:r>
          </a:p>
          <a:p>
            <a:pPr>
              <a:lnSpc>
                <a:spcPct val="100000"/>
              </a:lnSpc>
            </a:pPr>
            <a:r>
              <a:rPr lang="en-US" sz="1600" dirty="0">
                <a:solidFill>
                  <a:srgbClr val="002060"/>
                </a:solidFill>
              </a:rPr>
              <a:t>ACTION: 1.5. - Support for increasing the competitiveness of enterprises</a:t>
            </a:r>
          </a:p>
          <a:p>
            <a:pPr>
              <a:lnSpc>
                <a:spcPct val="100000"/>
              </a:lnSpc>
            </a:pPr>
            <a:r>
              <a:rPr lang="en-US" sz="1600" dirty="0">
                <a:solidFill>
                  <a:srgbClr val="002060"/>
                </a:solidFill>
              </a:rPr>
              <a:t>MEASURE: 1.5.2 – Smart development of enterprises: new models for business development and re-technologization</a:t>
            </a:r>
          </a:p>
          <a:p>
            <a:pPr>
              <a:lnSpc>
                <a:spcPct val="100000"/>
              </a:lnSpc>
            </a:pPr>
            <a:r>
              <a:rPr lang="en-US" sz="1600" dirty="0">
                <a:solidFill>
                  <a:srgbClr val="002060"/>
                </a:solidFill>
              </a:rPr>
              <a:t>FUNDING SOURCE: European Regional Development Fund</a:t>
            </a:r>
          </a:p>
          <a:p>
            <a:pPr>
              <a:lnSpc>
                <a:spcPct val="100000"/>
              </a:lnSpc>
            </a:pPr>
            <a:r>
              <a:rPr lang="en-US" sz="1600" dirty="0">
                <a:solidFill>
                  <a:srgbClr val="C00000"/>
                </a:solidFill>
              </a:rPr>
              <a:t>FUNDING AGREEMENT VALUE: 113,410,000 EURO, </a:t>
            </a:r>
            <a:r>
              <a:rPr lang="en-US" sz="1600" dirty="0">
                <a:solidFill>
                  <a:srgbClr val="002060"/>
                </a:solidFill>
              </a:rPr>
              <a:t>of which:</a:t>
            </a:r>
          </a:p>
          <a:p>
            <a:pPr marL="285750" indent="-285750">
              <a:lnSpc>
                <a:spcPct val="100000"/>
              </a:lnSpc>
              <a:buFont typeface="Wingdings" panose="05000000000000000000" pitchFamily="2" charset="2"/>
              <a:buChar char="q"/>
            </a:pPr>
            <a:r>
              <a:rPr lang="en-US" sz="1600" dirty="0">
                <a:solidFill>
                  <a:srgbClr val="002060"/>
                </a:solidFill>
              </a:rPr>
              <a:t>	Guarantee component 79,387,000 EURO, of which:</a:t>
            </a:r>
          </a:p>
          <a:p>
            <a:pPr marL="1200150" lvl="3">
              <a:lnSpc>
                <a:spcPct val="100000"/>
              </a:lnSpc>
              <a:buFont typeface="Wingdings" panose="05000000000000000000" pitchFamily="2" charset="2"/>
              <a:buChar char="Ø"/>
            </a:pPr>
            <a:r>
              <a:rPr lang="en-US" sz="1600" b="1" dirty="0">
                <a:solidFill>
                  <a:srgbClr val="002060"/>
                </a:solidFill>
              </a:rPr>
              <a:t>	Grant component 172,183,598 RON, equivalent to 34,023,000 EURO</a:t>
            </a:r>
          </a:p>
          <a:p>
            <a:endParaRPr lang="ro-RO" sz="1200" dirty="0"/>
          </a:p>
        </p:txBody>
      </p:sp>
      <p:sp>
        <p:nvSpPr>
          <p:cNvPr id="10" name="Text Placeholder 7">
            <a:extLst>
              <a:ext uri="{FF2B5EF4-FFF2-40B4-BE49-F238E27FC236}">
                <a16:creationId xmlns:a16="http://schemas.microsoft.com/office/drawing/2014/main" id="{D98C3E92-C48A-99B1-91A2-80E296141247}"/>
              </a:ext>
            </a:extLst>
          </p:cNvPr>
          <p:cNvSpPr>
            <a:spLocks noGrp="1"/>
          </p:cNvSpPr>
          <p:nvPr>
            <p:ph type="body" sz="quarter" idx="12"/>
          </p:nvPr>
        </p:nvSpPr>
        <p:spPr>
          <a:xfrm>
            <a:off x="478853" y="106131"/>
            <a:ext cx="10325269" cy="338138"/>
          </a:xfrm>
        </p:spPr>
        <p:txBody>
          <a:bodyPr/>
          <a:lstStyle/>
          <a:p>
            <a:r>
              <a:rPr lang="en-US" b="1" dirty="0"/>
              <a:t>1. FINANCIAL INSTRUMENT THROUGH OPERATIONAL PROGRAM SMART GROWTH, DIGITALIZATION AND FINANCIAL INSTRUMENTS - </a:t>
            </a:r>
            <a:r>
              <a:rPr lang="en-US" b="1" dirty="0" err="1"/>
              <a:t>PoCIDIF</a:t>
            </a:r>
            <a:endParaRPr lang="en-US" dirty="0"/>
          </a:p>
          <a:p>
            <a:endParaRPr lang="en-US" sz="1800" dirty="0"/>
          </a:p>
        </p:txBody>
      </p:sp>
    </p:spTree>
    <p:extLst>
      <p:ext uri="{BB962C8B-B14F-4D97-AF65-F5344CB8AC3E}">
        <p14:creationId xmlns:p14="http://schemas.microsoft.com/office/powerpoint/2010/main" val="3225728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9A621-B02E-3D57-75E9-F491D3F659F5}"/>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AFCF729D-0267-6A8A-3D52-4EF53690DAAA}"/>
              </a:ext>
            </a:extLst>
          </p:cNvPr>
          <p:cNvSpPr>
            <a:spLocks noGrp="1"/>
          </p:cNvSpPr>
          <p:nvPr>
            <p:ph type="body" sz="quarter" idx="11"/>
          </p:nvPr>
        </p:nvSpPr>
        <p:spPr>
          <a:xfrm>
            <a:off x="645182" y="758831"/>
            <a:ext cx="10901636" cy="4035287"/>
          </a:xfrm>
        </p:spPr>
        <p:txBody>
          <a:bodyPr/>
          <a:lstStyle/>
          <a:p>
            <a:pPr algn="just"/>
            <a:r>
              <a:rPr lang="en-US" sz="1800" dirty="0">
                <a:solidFill>
                  <a:srgbClr val="002060"/>
                </a:solidFill>
              </a:rPr>
              <a:t>FINAL BENEFICIARY TYPE: Microenterprises, small and medium-sized enterprises, small enterprises with mid-market capitalization, start-ups</a:t>
            </a:r>
          </a:p>
          <a:p>
            <a:pPr marL="285750" indent="-285750" algn="just">
              <a:buFont typeface="Wingdings" panose="05000000000000000000" pitchFamily="2" charset="2"/>
              <a:buChar char="q"/>
            </a:pPr>
            <a:r>
              <a:rPr lang="en-US" sz="1800" dirty="0">
                <a:solidFill>
                  <a:srgbClr val="002060"/>
                </a:solidFill>
              </a:rPr>
              <a:t>FINANCIAL INSTRUMENT CHARACTERISTICS IN BRIEF</a:t>
            </a:r>
          </a:p>
          <a:p>
            <a:pPr algn="just"/>
            <a:r>
              <a:rPr lang="en-US" sz="1800" dirty="0">
                <a:solidFill>
                  <a:srgbClr val="002060"/>
                </a:solidFill>
              </a:rPr>
              <a:t>The eligibility of FNGCIMM for the approval of the direct entrustment of the implementation of the Financial Instrument through Operational Programs in the financial year 2021-2027, was the subject of several meetings attended by representatives of MIPE, MF, FNGCIMM SA - IFN as well as those of the European Commission.</a:t>
            </a:r>
          </a:p>
          <a:p>
            <a:pPr algn="just">
              <a:lnSpc>
                <a:spcPct val="100000"/>
              </a:lnSpc>
            </a:pPr>
            <a:r>
              <a:rPr lang="en-US" sz="1800" dirty="0">
                <a:solidFill>
                  <a:srgbClr val="002060"/>
                </a:solidFill>
              </a:rPr>
              <a:t>The entire financial allocation from POCIDIF intended for the guarantee-type financial instrument, except for the amount intended to cover the management fee due to the manager of the Specific Fund = FNGCIMM, will be directed to supporting eligible final beneficiaries from all regions of the country through the guarantee-type Financial Instrument combined with a grant in a single operation, with the application of the rules provided for in Regulations (EU) No. 1060 and no. 1058 of 2021. Records will be kept separately for the 2 forms of support.</a:t>
            </a:r>
          </a:p>
          <a:p>
            <a:pPr>
              <a:lnSpc>
                <a:spcPct val="100000"/>
              </a:lnSpc>
            </a:pPr>
            <a:endParaRPr lang="ro-RO" sz="1200" dirty="0"/>
          </a:p>
        </p:txBody>
      </p:sp>
      <p:sp>
        <p:nvSpPr>
          <p:cNvPr id="10" name="Text Placeholder 7">
            <a:extLst>
              <a:ext uri="{FF2B5EF4-FFF2-40B4-BE49-F238E27FC236}">
                <a16:creationId xmlns:a16="http://schemas.microsoft.com/office/drawing/2014/main" id="{6C141DF1-D15E-112A-7F9C-7212B9FB4265}"/>
              </a:ext>
            </a:extLst>
          </p:cNvPr>
          <p:cNvSpPr>
            <a:spLocks noGrp="1"/>
          </p:cNvSpPr>
          <p:nvPr>
            <p:ph type="body" sz="quarter" idx="12"/>
          </p:nvPr>
        </p:nvSpPr>
        <p:spPr>
          <a:xfrm>
            <a:off x="754062" y="168275"/>
            <a:ext cx="10325269" cy="338138"/>
          </a:xfrm>
        </p:spPr>
        <p:txBody>
          <a:bodyPr/>
          <a:lstStyle/>
          <a:p>
            <a:r>
              <a:rPr lang="en-US" b="1" dirty="0"/>
              <a:t>1. FINANCIAL INSTRUMENT THROUGH OPERATIONAL PROGRAM SMART GROWTH, DIGITALIZATION AND FINANCIAL INSTRUMENTS-</a:t>
            </a:r>
            <a:r>
              <a:rPr lang="en-US" b="1" dirty="0" err="1"/>
              <a:t>PoCIDIF</a:t>
            </a:r>
            <a:endParaRPr lang="en-US" dirty="0"/>
          </a:p>
          <a:p>
            <a:endParaRPr lang="en-US" sz="1800" dirty="0"/>
          </a:p>
        </p:txBody>
      </p:sp>
    </p:spTree>
    <p:extLst>
      <p:ext uri="{BB962C8B-B14F-4D97-AF65-F5344CB8AC3E}">
        <p14:creationId xmlns:p14="http://schemas.microsoft.com/office/powerpoint/2010/main" val="3383320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6090E-EFD9-31BA-DE45-10C0AE23A8E5}"/>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A79337F9-B2BA-0329-9E9B-381A90067139}"/>
              </a:ext>
            </a:extLst>
          </p:cNvPr>
          <p:cNvSpPr>
            <a:spLocks noGrp="1"/>
          </p:cNvSpPr>
          <p:nvPr>
            <p:ph type="body" sz="quarter" idx="11"/>
          </p:nvPr>
        </p:nvSpPr>
        <p:spPr>
          <a:xfrm>
            <a:off x="547527" y="1131798"/>
            <a:ext cx="10901636" cy="4594404"/>
          </a:xfrm>
        </p:spPr>
        <p:txBody>
          <a:bodyPr/>
          <a:lstStyle/>
          <a:p>
            <a:pPr marL="285750" indent="-285750" algn="just">
              <a:buFont typeface="Wingdings" panose="05000000000000000000" pitchFamily="2" charset="2"/>
              <a:buChar char="q"/>
            </a:pPr>
            <a:r>
              <a:rPr lang="en-US" sz="2000" dirty="0">
                <a:solidFill>
                  <a:srgbClr val="002060"/>
                </a:solidFill>
              </a:rPr>
              <a:t>IMPLEMENTATION LOGIC</a:t>
            </a:r>
          </a:p>
          <a:p>
            <a:pPr algn="just"/>
            <a:r>
              <a:rPr lang="en-US" sz="1800" dirty="0">
                <a:solidFill>
                  <a:srgbClr val="002060"/>
                </a:solidFill>
              </a:rPr>
              <a:t>MIPE, through the POCIDIF Management Authority, based on the Financing Agreement with FNGCIMM which fulfills the role of Manager of the Specific Guarantee Fund, releases tranches from POCIDIF to the Fund. The Fund is obliged to send reports and payment requests to the POCIDIF Managing Authority. FNGCIMM selects the Financial Intermediaries. Based on the Operational Agreement signed with each Financial Intermediary selected through the procedure in a transparent way (banks or other eligible entities), it carries out the Portfolio Guarantee and the grant component. </a:t>
            </a:r>
          </a:p>
          <a:p>
            <a:pPr algn="just"/>
            <a:r>
              <a:rPr lang="en-US" sz="1800" dirty="0">
                <a:solidFill>
                  <a:srgbClr val="002060"/>
                </a:solidFill>
              </a:rPr>
              <a:t>The Financial Intermediaries are obliged to submit periodic Reports to the Fund and to request the grant for the final beneficiaries and, where applicable, execute the guarantees in case of non-payment.</a:t>
            </a:r>
          </a:p>
          <a:p>
            <a:pPr algn="just"/>
            <a:r>
              <a:rPr lang="en-US" sz="1800" dirty="0">
                <a:solidFill>
                  <a:srgbClr val="002060"/>
                </a:solidFill>
              </a:rPr>
              <a:t>The Financial Intermediary administers the credit component of the combined instrument but also the grant component intended for the final beneficiaries. The Financial Intermediary draws up a Credit Agreement with the final beneficiary and makes an assessment of the granting of the grant requested by the Final Beneficiary.</a:t>
            </a:r>
          </a:p>
          <a:p>
            <a:pPr algn="just"/>
            <a:endParaRPr lang="ro-RO" sz="1200" dirty="0"/>
          </a:p>
        </p:txBody>
      </p:sp>
      <p:sp>
        <p:nvSpPr>
          <p:cNvPr id="10" name="Text Placeholder 7">
            <a:extLst>
              <a:ext uri="{FF2B5EF4-FFF2-40B4-BE49-F238E27FC236}">
                <a16:creationId xmlns:a16="http://schemas.microsoft.com/office/drawing/2014/main" id="{4E1F210F-BBCC-8737-0CC3-728B48ED533A}"/>
              </a:ext>
            </a:extLst>
          </p:cNvPr>
          <p:cNvSpPr>
            <a:spLocks noGrp="1"/>
          </p:cNvSpPr>
          <p:nvPr>
            <p:ph type="body" sz="quarter" idx="12"/>
          </p:nvPr>
        </p:nvSpPr>
        <p:spPr>
          <a:xfrm>
            <a:off x="754062" y="168275"/>
            <a:ext cx="10325269" cy="338138"/>
          </a:xfrm>
        </p:spPr>
        <p:txBody>
          <a:bodyPr/>
          <a:lstStyle/>
          <a:p>
            <a:r>
              <a:rPr lang="en-US" b="1" dirty="0"/>
              <a:t>1. FINANCIAL INSTRUMENT THROUGH OPERATIONAL PROGRAM SMART GROWTH, DIGITALIZATION AND FINANCIAL INSTRUMENTS-</a:t>
            </a:r>
            <a:r>
              <a:rPr lang="en-US" b="1" dirty="0" err="1"/>
              <a:t>PoCIDIF</a:t>
            </a:r>
            <a:endParaRPr lang="en-US" dirty="0"/>
          </a:p>
          <a:p>
            <a:r>
              <a:rPr lang="en-US" sz="1800" dirty="0"/>
              <a:t>-</a:t>
            </a:r>
          </a:p>
        </p:txBody>
      </p:sp>
    </p:spTree>
    <p:extLst>
      <p:ext uri="{BB962C8B-B14F-4D97-AF65-F5344CB8AC3E}">
        <p14:creationId xmlns:p14="http://schemas.microsoft.com/office/powerpoint/2010/main" val="2093670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49CD1-B2E3-5862-EA31-EF049CF6B275}"/>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BE897DC8-834D-F214-A19E-49C5B4D9DADE}"/>
              </a:ext>
            </a:extLst>
          </p:cNvPr>
          <p:cNvSpPr>
            <a:spLocks noGrp="1"/>
          </p:cNvSpPr>
          <p:nvPr>
            <p:ph type="body" sz="quarter" idx="11"/>
          </p:nvPr>
        </p:nvSpPr>
        <p:spPr>
          <a:xfrm>
            <a:off x="510599" y="891997"/>
            <a:ext cx="11243435" cy="5366760"/>
          </a:xfrm>
        </p:spPr>
        <p:txBody>
          <a:bodyPr/>
          <a:lstStyle/>
          <a:p>
            <a:pPr algn="just"/>
            <a:r>
              <a:rPr lang="it-IT" sz="1700" dirty="0">
                <a:solidFill>
                  <a:srgbClr val="002060"/>
                </a:solidFill>
              </a:rPr>
              <a:t>REGULATORY FRAMEWORK: EUROPEAN REGULATION; GOVERNMENT MEMORANDUM; Financing Agreement FNGCIMM -MIPE no. MIPE  115/25.07.2024</a:t>
            </a:r>
            <a:endParaRPr lang="en-US" sz="1700" dirty="0">
              <a:solidFill>
                <a:srgbClr val="002060"/>
              </a:solidFill>
            </a:endParaRPr>
          </a:p>
          <a:p>
            <a:pPr algn="just"/>
            <a:r>
              <a:rPr lang="it-IT" sz="1700" dirty="0">
                <a:solidFill>
                  <a:srgbClr val="002060"/>
                </a:solidFill>
              </a:rPr>
              <a:t>FULL TITLE: PEO = Education and Employment Program</a:t>
            </a:r>
            <a:r>
              <a:rPr lang="en-US" sz="1700" dirty="0">
                <a:solidFill>
                  <a:srgbClr val="002060"/>
                </a:solidFill>
              </a:rPr>
              <a:t> / </a:t>
            </a:r>
            <a:r>
              <a:rPr lang="it-IT" sz="1700" dirty="0">
                <a:solidFill>
                  <a:srgbClr val="002060"/>
                </a:solidFill>
              </a:rPr>
              <a:t>PRIORITY: P4 – Entrepreneurship and social economy</a:t>
            </a:r>
            <a:endParaRPr lang="en-US" sz="1700" dirty="0">
              <a:solidFill>
                <a:srgbClr val="002060"/>
              </a:solidFill>
            </a:endParaRPr>
          </a:p>
          <a:p>
            <a:pPr algn="just"/>
            <a:r>
              <a:rPr lang="it-IT" sz="1700" dirty="0">
                <a:solidFill>
                  <a:srgbClr val="002060"/>
                </a:solidFill>
              </a:rPr>
              <a:t>ACTION: E.S.O 4.1. – Improving access to the labor market and activation measures for people looking for a job, especially for young people, including by promoting self-employment and the social economy.</a:t>
            </a:r>
            <a:r>
              <a:rPr lang="en-US" sz="1700" dirty="0">
                <a:solidFill>
                  <a:srgbClr val="002060"/>
                </a:solidFill>
              </a:rPr>
              <a:t> </a:t>
            </a:r>
            <a:r>
              <a:rPr lang="it-IT" sz="1700" dirty="0">
                <a:solidFill>
                  <a:srgbClr val="002060"/>
                </a:solidFill>
              </a:rPr>
              <a:t>MEASURE: 4.a.3 Support for the development of social and insertion enterprises</a:t>
            </a:r>
            <a:endParaRPr lang="en-US" sz="1700" dirty="0">
              <a:solidFill>
                <a:srgbClr val="002060"/>
              </a:solidFill>
            </a:endParaRPr>
          </a:p>
          <a:p>
            <a:pPr algn="just"/>
            <a:r>
              <a:rPr lang="it-IT" sz="1700" dirty="0">
                <a:solidFill>
                  <a:srgbClr val="002060"/>
                </a:solidFill>
              </a:rPr>
              <a:t>FUNDING SOURCE: European Social Fund +</a:t>
            </a:r>
            <a:endParaRPr lang="en-US" sz="1700" dirty="0">
              <a:solidFill>
                <a:srgbClr val="002060"/>
              </a:solidFill>
            </a:endParaRPr>
          </a:p>
          <a:p>
            <a:r>
              <a:rPr lang="it-IT" sz="1700" dirty="0">
                <a:solidFill>
                  <a:srgbClr val="C00000"/>
                </a:solidFill>
              </a:rPr>
              <a:t>Value of the financing agreement = 99,411,764 EURO </a:t>
            </a:r>
            <a:r>
              <a:rPr lang="it-IT" sz="1700" dirty="0">
                <a:solidFill>
                  <a:srgbClr val="002060"/>
                </a:solidFill>
              </a:rPr>
              <a:t>of which:</a:t>
            </a:r>
            <a:endParaRPr lang="en-US" sz="1700" dirty="0">
              <a:solidFill>
                <a:srgbClr val="002060"/>
              </a:solidFill>
            </a:endParaRPr>
          </a:p>
          <a:p>
            <a:r>
              <a:rPr lang="it-IT" sz="1700" dirty="0">
                <a:solidFill>
                  <a:srgbClr val="002060"/>
                </a:solidFill>
              </a:rPr>
              <a:t>	 guarantee component: 49,705,882 euro</a:t>
            </a:r>
            <a:endParaRPr lang="en-US" sz="1700" dirty="0">
              <a:solidFill>
                <a:srgbClr val="002060"/>
              </a:solidFill>
            </a:endParaRPr>
          </a:p>
          <a:p>
            <a:r>
              <a:rPr lang="it-IT" sz="1700" dirty="0">
                <a:solidFill>
                  <a:srgbClr val="002060"/>
                </a:solidFill>
              </a:rPr>
              <a:t>	 grant component = 49,705,882 euro</a:t>
            </a:r>
            <a:endParaRPr lang="en-US" sz="1700" dirty="0">
              <a:solidFill>
                <a:srgbClr val="002060"/>
              </a:solidFill>
            </a:endParaRPr>
          </a:p>
          <a:p>
            <a:r>
              <a:rPr lang="it-IT" sz="1700" dirty="0">
                <a:solidFill>
                  <a:srgbClr val="002060"/>
                </a:solidFill>
              </a:rPr>
              <a:t>Type of final beneficiary</a:t>
            </a:r>
            <a:r>
              <a:rPr lang="en-US" sz="1700" dirty="0">
                <a:solidFill>
                  <a:srgbClr val="002060"/>
                </a:solidFill>
              </a:rPr>
              <a:t> : </a:t>
            </a:r>
            <a:r>
              <a:rPr lang="it-IT" sz="1700" dirty="0">
                <a:solidFill>
                  <a:srgbClr val="002060"/>
                </a:solidFill>
              </a:rPr>
              <a:t>Social enterprises and insertion social enterprises according to the Social Economy Law no. 219/2015, as amended and supplemented</a:t>
            </a:r>
            <a:endParaRPr lang="en-US" sz="1700" dirty="0">
              <a:solidFill>
                <a:srgbClr val="002060"/>
              </a:solidFill>
            </a:endParaRPr>
          </a:p>
          <a:p>
            <a:pPr algn="just"/>
            <a:endParaRPr lang="en-US" sz="1800" dirty="0">
              <a:solidFill>
                <a:srgbClr val="002060"/>
              </a:solidFill>
            </a:endParaRPr>
          </a:p>
        </p:txBody>
      </p:sp>
      <p:sp>
        <p:nvSpPr>
          <p:cNvPr id="4" name="Text Placeholder 3">
            <a:extLst>
              <a:ext uri="{FF2B5EF4-FFF2-40B4-BE49-F238E27FC236}">
                <a16:creationId xmlns:a16="http://schemas.microsoft.com/office/drawing/2014/main" id="{290C05BE-9A4B-B18B-5763-E3E12E51CAE1}"/>
              </a:ext>
            </a:extLst>
          </p:cNvPr>
          <p:cNvSpPr>
            <a:spLocks noGrp="1"/>
          </p:cNvSpPr>
          <p:nvPr>
            <p:ph type="body" sz="quarter" idx="12"/>
          </p:nvPr>
        </p:nvSpPr>
        <p:spPr>
          <a:xfrm>
            <a:off x="754727" y="168106"/>
            <a:ext cx="10413382" cy="338554"/>
          </a:xfrm>
        </p:spPr>
        <p:txBody>
          <a:bodyPr/>
          <a:lstStyle/>
          <a:p>
            <a:r>
              <a:rPr lang="it-IT" b="1" dirty="0"/>
              <a:t>2. FINANCIAL INSTRUMENT THROUGH PEO-EDUCATION AND EMPLOYMENT PROGRAM</a:t>
            </a:r>
            <a:endParaRPr lang="en-US" dirty="0"/>
          </a:p>
          <a:p>
            <a:endParaRPr lang="en-US" dirty="0"/>
          </a:p>
        </p:txBody>
      </p:sp>
    </p:spTree>
    <p:extLst>
      <p:ext uri="{BB962C8B-B14F-4D97-AF65-F5344CB8AC3E}">
        <p14:creationId xmlns:p14="http://schemas.microsoft.com/office/powerpoint/2010/main" val="1061199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47075-65A3-BC03-B911-A25C33F09A0A}"/>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B67329A1-2EBA-5A38-5662-5A45D8BAD337}"/>
              </a:ext>
            </a:extLst>
          </p:cNvPr>
          <p:cNvSpPr>
            <a:spLocks noGrp="1"/>
          </p:cNvSpPr>
          <p:nvPr>
            <p:ph type="body" sz="quarter" idx="11"/>
          </p:nvPr>
        </p:nvSpPr>
        <p:spPr>
          <a:xfrm>
            <a:off x="645182" y="1202715"/>
            <a:ext cx="10901636" cy="4594404"/>
          </a:xfrm>
        </p:spPr>
        <p:txBody>
          <a:bodyPr/>
          <a:lstStyle/>
          <a:p>
            <a:r>
              <a:rPr lang="it-IT" sz="1800" dirty="0">
                <a:solidFill>
                  <a:srgbClr val="002060"/>
                </a:solidFill>
              </a:rPr>
              <a:t>REGULATORY FRAMEWORK: EUROPEAN REGULATION; GOVERNMENT MEMORANDUM; Financing Agreement ADR SVO -FNGCIMM- No. 24042880/2.11.2024 South West Oltenia Region</a:t>
            </a:r>
            <a:endParaRPr lang="en-US" sz="1800" dirty="0">
              <a:solidFill>
                <a:srgbClr val="002060"/>
              </a:solidFill>
            </a:endParaRPr>
          </a:p>
          <a:p>
            <a:r>
              <a:rPr lang="it-IT" sz="1800" dirty="0">
                <a:solidFill>
                  <a:srgbClr val="002060"/>
                </a:solidFill>
              </a:rPr>
              <a:t>FULL NAME: South West Oltenia Regional Program (PR SVO)</a:t>
            </a:r>
            <a:endParaRPr lang="en-US" sz="1800" dirty="0">
              <a:solidFill>
                <a:srgbClr val="002060"/>
              </a:solidFill>
            </a:endParaRPr>
          </a:p>
          <a:p>
            <a:r>
              <a:rPr lang="it-IT" sz="1800" dirty="0">
                <a:solidFill>
                  <a:srgbClr val="002060"/>
                </a:solidFill>
              </a:rPr>
              <a:t>PRIORITY: P1-Competitiveness through innovation and dynamic enterprises</a:t>
            </a:r>
            <a:endParaRPr lang="en-US" sz="1800" dirty="0">
              <a:solidFill>
                <a:srgbClr val="002060"/>
              </a:solidFill>
            </a:endParaRPr>
          </a:p>
          <a:p>
            <a:r>
              <a:rPr lang="it-IT" sz="1800" dirty="0">
                <a:solidFill>
                  <a:srgbClr val="002060"/>
                </a:solidFill>
              </a:rPr>
              <a:t>ACTION: 1-Improving competitiveness and innovation in microenterprises and SMEs through dedicated operations</a:t>
            </a:r>
            <a:endParaRPr lang="en-US" sz="1800" dirty="0">
              <a:solidFill>
                <a:srgbClr val="002060"/>
              </a:solidFill>
            </a:endParaRPr>
          </a:p>
          <a:p>
            <a:r>
              <a:rPr lang="it-IT" sz="1800" dirty="0">
                <a:solidFill>
                  <a:srgbClr val="002060"/>
                </a:solidFill>
              </a:rPr>
              <a:t>MEASURE: RSO 1.3. – Intensifying sustainable growth and increasing the competitiveness of SMEs and creating jobs within SMEs, including through productive investments</a:t>
            </a:r>
            <a:endParaRPr lang="en-US" sz="1800" dirty="0">
              <a:solidFill>
                <a:srgbClr val="002060"/>
              </a:solidFill>
            </a:endParaRPr>
          </a:p>
          <a:p>
            <a:r>
              <a:rPr lang="it-IT" sz="1800" dirty="0">
                <a:solidFill>
                  <a:srgbClr val="002060"/>
                </a:solidFill>
              </a:rPr>
              <a:t>FUNDING SOURCE: European Regional Development Fund (ERDF)</a:t>
            </a:r>
            <a:endParaRPr lang="en-US" sz="1800" dirty="0">
              <a:solidFill>
                <a:srgbClr val="002060"/>
              </a:solidFill>
            </a:endParaRPr>
          </a:p>
          <a:p>
            <a:endParaRPr lang="en-US" sz="1800" dirty="0">
              <a:solidFill>
                <a:srgbClr val="002060"/>
              </a:solidFill>
            </a:endParaRPr>
          </a:p>
        </p:txBody>
      </p:sp>
      <p:sp>
        <p:nvSpPr>
          <p:cNvPr id="4" name="Text Placeholder 3">
            <a:extLst>
              <a:ext uri="{FF2B5EF4-FFF2-40B4-BE49-F238E27FC236}">
                <a16:creationId xmlns:a16="http://schemas.microsoft.com/office/drawing/2014/main" id="{81610736-FEEA-C35E-4E10-4EFF58A5033E}"/>
              </a:ext>
            </a:extLst>
          </p:cNvPr>
          <p:cNvSpPr>
            <a:spLocks noGrp="1"/>
          </p:cNvSpPr>
          <p:nvPr>
            <p:ph type="body" sz="quarter" idx="12"/>
          </p:nvPr>
        </p:nvSpPr>
        <p:spPr>
          <a:xfrm>
            <a:off x="754727" y="168106"/>
            <a:ext cx="10413382" cy="338554"/>
          </a:xfrm>
        </p:spPr>
        <p:txBody>
          <a:bodyPr/>
          <a:lstStyle/>
          <a:p>
            <a:r>
              <a:rPr lang="it-IT" b="1" dirty="0"/>
              <a:t>3. FINANCIAL INSTRUMENT THROUGH PRSVO-SOUTH WEST OLTENIA PROGRAM</a:t>
            </a:r>
            <a:endParaRPr lang="en-US" dirty="0"/>
          </a:p>
          <a:p>
            <a:endParaRPr lang="en-US" dirty="0"/>
          </a:p>
        </p:txBody>
      </p:sp>
    </p:spTree>
    <p:extLst>
      <p:ext uri="{BB962C8B-B14F-4D97-AF65-F5344CB8AC3E}">
        <p14:creationId xmlns:p14="http://schemas.microsoft.com/office/powerpoint/2010/main" val="397006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NGC-Theme">
  <a:themeElements>
    <a:clrScheme name="Custom 5">
      <a:dk1>
        <a:sysClr val="windowText" lastClr="000000"/>
      </a:dk1>
      <a:lt1>
        <a:sysClr val="window" lastClr="FFFFFF"/>
      </a:lt1>
      <a:dk2>
        <a:srgbClr val="2D3847"/>
      </a:dk2>
      <a:lt2>
        <a:srgbClr val="111111"/>
      </a:lt2>
      <a:accent1>
        <a:srgbClr val="00AEEF"/>
      </a:accent1>
      <a:accent2>
        <a:srgbClr val="0066B3"/>
      </a:accent2>
      <a:accent3>
        <a:srgbClr val="AA1BE3"/>
      </a:accent3>
      <a:accent4>
        <a:srgbClr val="E717CE"/>
      </a:accent4>
      <a:accent5>
        <a:srgbClr val="F94994"/>
      </a:accent5>
      <a:accent6>
        <a:srgbClr val="FB85B8"/>
      </a:accent6>
      <a:hlink>
        <a:srgbClr val="0563C1"/>
      </a:hlink>
      <a:folHlink>
        <a:srgbClr val="954F72"/>
      </a:folHlink>
    </a:clrScheme>
    <a:fontScheme name="Custom 4">
      <a:majorFont>
        <a:latin typeface="Montserrat 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10000">
              <a:schemeClr val="accent1"/>
            </a:gs>
            <a:gs pos="100000">
              <a:schemeClr val="accent2"/>
            </a:gs>
          </a:gsLst>
          <a:lin ang="18900000" scaled="1"/>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85000"/>
            </a:schemeClr>
          </a:solidFill>
          <a:prstDash val="dash"/>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lnSpc>
            <a:spcPct val="120000"/>
          </a:lnSpc>
          <a:spcAft>
            <a:spcPts val="600"/>
          </a:spcAft>
          <a:defRPr sz="1400" dirty="0" smtClean="0">
            <a:solidFill>
              <a:schemeClr val="tx1">
                <a:lumMod val="65000"/>
                <a:lumOff val="35000"/>
              </a:schemeClr>
            </a:solidFill>
          </a:defRPr>
        </a:defPPr>
      </a:lstStyle>
    </a:txDef>
  </a:objectDefaults>
  <a:extraClrSchemeLst/>
  <a:extLst>
    <a:ext uri="{05A4C25C-085E-4340-85A3-A5531E510DB2}">
      <thm15:themeFamily xmlns:thm15="http://schemas.microsoft.com/office/thememl/2012/main" name="FNGC-Theme" id="{93308A2F-E8E3-45D9-AA47-9AA9221961F7}" vid="{7469ED4A-DCAD-4629-A756-ABB299DF938C}"/>
    </a:ext>
  </a:extLst>
</a:theme>
</file>

<file path=docProps/app.xml><?xml version="1.0" encoding="utf-8"?>
<Properties xmlns="http://schemas.openxmlformats.org/officeDocument/2006/extended-properties" xmlns:vt="http://schemas.openxmlformats.org/officeDocument/2006/docPropsVTypes">
  <Template>FNGC-Theme</Template>
  <TotalTime>1254</TotalTime>
  <Words>1534</Words>
  <Application>Microsoft Office PowerPoint</Application>
  <PresentationFormat>Widescreen</PresentationFormat>
  <Paragraphs>100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Noto Sans</vt:lpstr>
      <vt:lpstr>Segoe UI Black</vt:lpstr>
      <vt:lpstr>Wingdings</vt:lpstr>
      <vt:lpstr>FNGC-Theme</vt:lpstr>
      <vt:lpstr>ROHEALTH   Clusterul pentru Sănătate și Bioeconomie   </vt:lpstr>
      <vt:lpstr> 24 YEARS OF EXPERIENCE</vt:lpstr>
      <vt:lpstr> 24 YEARS OF EXPERIENCE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Ciprian Alic</dc:creator>
  <cp:lastModifiedBy>Ciprian Alic</cp:lastModifiedBy>
  <cp:revision>80</cp:revision>
  <cp:lastPrinted>2024-10-01T09:37:45Z</cp:lastPrinted>
  <dcterms:created xsi:type="dcterms:W3CDTF">2023-05-24T08:43:20Z</dcterms:created>
  <dcterms:modified xsi:type="dcterms:W3CDTF">2025-10-01T12:24:42Z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b58b62f-6f94-46bd-8089-18e64b0a9abb_Enabled">
    <vt:lpwstr>true</vt:lpwstr>
  </property>
  <property fmtid="{D5CDD505-2E9C-101B-9397-08002B2CF9AE}" pid="3" name="MSIP_Label_5b58b62f-6f94-46bd-8089-18e64b0a9abb_SetDate">
    <vt:lpwstr>2023-05-24T14:09:31Z</vt:lpwstr>
  </property>
  <property fmtid="{D5CDD505-2E9C-101B-9397-08002B2CF9AE}" pid="4" name="MSIP_Label_5b58b62f-6f94-46bd-8089-18e64b0a9abb_Method">
    <vt:lpwstr>Standard</vt:lpwstr>
  </property>
  <property fmtid="{D5CDD505-2E9C-101B-9397-08002B2CF9AE}" pid="5" name="MSIP_Label_5b58b62f-6f94-46bd-8089-18e64b0a9abb_Name">
    <vt:lpwstr>defa4170-0d19-0005-0004-bc88714345d2</vt:lpwstr>
  </property>
  <property fmtid="{D5CDD505-2E9C-101B-9397-08002B2CF9AE}" pid="6" name="MSIP_Label_5b58b62f-6f94-46bd-8089-18e64b0a9abb_SiteId">
    <vt:lpwstr>a6eb79fa-c4a9-4cce-818d-b85274d15305</vt:lpwstr>
  </property>
  <property fmtid="{D5CDD505-2E9C-101B-9397-08002B2CF9AE}" pid="7" name="MSIP_Label_5b58b62f-6f94-46bd-8089-18e64b0a9abb_ActionId">
    <vt:lpwstr>791c2f9d-7aea-4b22-a63f-00511a256926</vt:lpwstr>
  </property>
  <property fmtid="{D5CDD505-2E9C-101B-9397-08002B2CF9AE}" pid="8" name="MSIP_Label_5b58b62f-6f94-46bd-8089-18e64b0a9abb_ContentBits">
    <vt:lpwstr>0</vt:lpwstr>
  </property>
</Properties>
</file>