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4.xml" ContentType="application/vnd.openxmlformats-officedocument.themeOverride+xml"/>
  <Override PartName="/ppt/drawings/drawing2.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3.xml" ContentType="application/vnd.openxmlformats-officedocument.drawingml.chartshape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22"/>
  </p:notesMasterIdLst>
  <p:sldIdLst>
    <p:sldId id="260" r:id="rId7"/>
    <p:sldId id="477" r:id="rId8"/>
    <p:sldId id="346" r:id="rId9"/>
    <p:sldId id="478" r:id="rId10"/>
    <p:sldId id="479" r:id="rId11"/>
    <p:sldId id="374" r:id="rId12"/>
    <p:sldId id="277" r:id="rId13"/>
    <p:sldId id="480" r:id="rId14"/>
    <p:sldId id="481" r:id="rId15"/>
    <p:sldId id="482" r:id="rId16"/>
    <p:sldId id="483" r:id="rId17"/>
    <p:sldId id="461" r:id="rId18"/>
    <p:sldId id="362" r:id="rId19"/>
    <p:sldId id="471" r:id="rId20"/>
    <p:sldId id="35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B62320F-3EAD-A848-3EF0-DBA770AF4D86}" name="JIMÉNEZ SUÁREZ Maria Camila, CFE/EST" initials="JSMCC" userId="S::Mariacamila.JIMENEZSUAREZ@oecd.org::90392757-b880-42fc-bc80-f198a89a4b85" providerId="AD"/>
  <p188:author id="{775EC953-00F5-D9A5-0A6E-4A2DA0438EA4}" name="KOREEN Miriam, CFE/EST" initials="KMC" userId="S::Miriam.KOREEN@oecd.org::61991705-7487-42a1-9073-89b099652301" providerId="AD"/>
  <p188:author id="{2C0939DC-1B39-513E-8470-DCC3F48259FE}" name="AHMAD Nadim, CFE" initials="ANC" userId="S::Nadim.AHMAD@oecd.org::d4622106-7356-427e-b1a8-e9174bedee93" providerId="AD"/>
  <p188:author id="{D0DBA8F0-71B4-4C51-AA19-C281A30EA58D}" name="OECDMAIN\Jimenezsuarez_M" initials="O" userId="OECDMAIN\Jimenezsuarez_M"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3792" autoAdjust="0"/>
  </p:normalViewPr>
  <p:slideViewPr>
    <p:cSldViewPr snapToGrid="0">
      <p:cViewPr varScale="1">
        <p:scale>
          <a:sx n="56" d="100"/>
          <a:sy n="56" d="100"/>
        </p:scale>
        <p:origin x="8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https://portal.oecd.org/eshare/cfe/pc/Deliverables/Collaboration%20with%20STI/SMEsScoreboard/2023%20Edition/01.%20Scoreboard%20Highlights%20-%20Trends/2023%20Scoreboard%20All%20Indicator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https://portal.oecd.org/eshare/cfe/pc/Deliverables/Collaboration%20with%20STI/SMEsScoreboard/2023%20Edition/Launch/Figures%20Scoreboard%20blog.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https://oecd-my.sharepoint.com/personal/marco_bianchini_oecd_org/Documents/Microsoft%20Teams%20Chat%20Files/LSME%20gap.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2.xml"/><Relationship Id="rId4" Type="http://schemas.openxmlformats.org/officeDocument/2006/relationships/oleObject" Target="https://oecd-my.sharepoint.com/personal/mariacamila_jimenez_oecd_org/Documents/Projects/COVID-19/Graph%20size%20fiscal%20support_IMF.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https://portal.oecd.org/eshare/cfe/pc/Deliverables/TF/Working%20documents/SMEE%20green%20dashboard/In-progress%20Dashboard/2nd%20step%20(LP%20weight)%20&amp;%20Intensity/3.4%20GHG%20Range%20Graph3.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xMode val="edge"/>
          <c:yMode val="edge"/>
          <c:x val="8.7331244832972981E-3"/>
          <c:y val="0.13275846559723997"/>
          <c:w val="0.98908359439587834"/>
          <c:h val="0.8572885680465292"/>
        </c:manualLayout>
      </c:layout>
      <c:barChart>
        <c:barDir val="col"/>
        <c:grouping val="clustered"/>
        <c:varyColors val="0"/>
        <c:ser>
          <c:idx val="1"/>
          <c:order val="0"/>
          <c:tx>
            <c:strRef>
              <c:f>Collateral!$E$57</c:f>
              <c:strCache>
                <c:ptCount val="1"/>
                <c:pt idx="0">
                  <c:v>2021</c:v>
                </c:pt>
              </c:strCache>
            </c:strRef>
          </c:tx>
          <c:spPr>
            <a:solidFill>
              <a:srgbClr val="B64926"/>
            </a:solidFill>
            <a:ln>
              <a:noFill/>
            </a:ln>
            <a:effectLst/>
            <a:extLst>
              <a:ext uri="{91240B29-F687-4F45-9708-019B960494DF}">
                <a14:hiddenLine xmlns:a14="http://schemas.microsoft.com/office/drawing/2010/main">
                  <a:noFill/>
                </a14:hiddenLine>
              </a:ext>
            </a:extLst>
          </c:spPr>
          <c:invertIfNegative val="0"/>
          <c:cat>
            <c:strRef>
              <c:f>Collateral!$B$58:$B$72</c:f>
              <c:strCache>
                <c:ptCount val="15"/>
                <c:pt idx="0">
                  <c:v>FRA</c:v>
                </c:pt>
                <c:pt idx="1">
                  <c:v>GRC</c:v>
                </c:pt>
                <c:pt idx="2">
                  <c:v>GBR</c:v>
                </c:pt>
                <c:pt idx="3">
                  <c:v>ESP</c:v>
                </c:pt>
                <c:pt idx="4">
                  <c:v>LTU</c:v>
                </c:pt>
                <c:pt idx="5">
                  <c:v>FIN</c:v>
                </c:pt>
                <c:pt idx="6">
                  <c:v>NLD</c:v>
                </c:pt>
                <c:pt idx="7">
                  <c:v>IRL</c:v>
                </c:pt>
                <c:pt idx="8">
                  <c:v>SRB</c:v>
                </c:pt>
                <c:pt idx="9">
                  <c:v>ITA</c:v>
                </c:pt>
                <c:pt idx="10">
                  <c:v>CAN</c:v>
                </c:pt>
                <c:pt idx="11">
                  <c:v>MYS</c:v>
                </c:pt>
                <c:pt idx="12">
                  <c:v>CHE</c:v>
                </c:pt>
                <c:pt idx="13">
                  <c:v>PRT</c:v>
                </c:pt>
                <c:pt idx="14">
                  <c:v>COL</c:v>
                </c:pt>
              </c:strCache>
            </c:strRef>
          </c:cat>
          <c:val>
            <c:numRef>
              <c:f>Collateral!$E$58:$E$72</c:f>
              <c:numCache>
                <c:formatCode>0.00</c:formatCode>
                <c:ptCount val="15"/>
                <c:pt idx="0">
                  <c:v>2.8374999999999999</c:v>
                </c:pt>
                <c:pt idx="1">
                  <c:v>13.724</c:v>
                </c:pt>
                <c:pt idx="2">
                  <c:v>14</c:v>
                </c:pt>
                <c:pt idx="3">
                  <c:v>19.16</c:v>
                </c:pt>
                <c:pt idx="4">
                  <c:v>29.4</c:v>
                </c:pt>
                <c:pt idx="5">
                  <c:v>37</c:v>
                </c:pt>
                <c:pt idx="6">
                  <c:v>41</c:v>
                </c:pt>
                <c:pt idx="7">
                  <c:v>42</c:v>
                </c:pt>
                <c:pt idx="8">
                  <c:v>43.308911664777099</c:v>
                </c:pt>
                <c:pt idx="9">
                  <c:v>52</c:v>
                </c:pt>
                <c:pt idx="10">
                  <c:v>57.77</c:v>
                </c:pt>
                <c:pt idx="11">
                  <c:v>61.12</c:v>
                </c:pt>
                <c:pt idx="12">
                  <c:v>84.19</c:v>
                </c:pt>
                <c:pt idx="13">
                  <c:v>89.6</c:v>
                </c:pt>
                <c:pt idx="14">
                  <c:v>93.322949608031209</c:v>
                </c:pt>
              </c:numCache>
            </c:numRef>
          </c:val>
          <c:extLst>
            <c:ext xmlns:c16="http://schemas.microsoft.com/office/drawing/2014/chart" uri="{C3380CC4-5D6E-409C-BE32-E72D297353CC}">
              <c16:uniqueId val="{00000000-0F1E-44E1-9A0C-7C350DA2F8B1}"/>
            </c:ext>
          </c:extLst>
        </c:ser>
        <c:dLbls>
          <c:showLegendKey val="0"/>
          <c:showVal val="0"/>
          <c:showCatName val="0"/>
          <c:showSerName val="0"/>
          <c:showPercent val="0"/>
          <c:showBubbleSize val="0"/>
        </c:dLbls>
        <c:gapWidth val="150"/>
        <c:axId val="303415680"/>
        <c:axId val="303417216"/>
      </c:barChart>
      <c:lineChart>
        <c:grouping val="standard"/>
        <c:varyColors val="0"/>
        <c:ser>
          <c:idx val="7"/>
          <c:order val="1"/>
          <c:tx>
            <c:strRef>
              <c:f>Collateral!$D$57</c:f>
              <c:strCache>
                <c:ptCount val="1"/>
                <c:pt idx="0">
                  <c:v>2020</c:v>
                </c:pt>
              </c:strCache>
            </c:strRef>
          </c:tx>
          <c:spPr>
            <a:ln w="28575" cap="rnd" cmpd="sng" algn="ctr">
              <a:noFill/>
              <a:prstDash val="solid"/>
              <a:round/>
            </a:ln>
            <a:effectLst/>
            <a:extLst>
              <a:ext uri="{91240B29-F687-4F45-9708-019B960494DF}">
                <a14:hiddenLine xmlns:a14="http://schemas.microsoft.com/office/drawing/2010/main" w="28575" cap="rnd" cmpd="sng" algn="ctr">
                  <a:solidFill>
                    <a:srgbClr val="C0504D">
                      <a:tint val="77000"/>
                      <a:shade val="95000"/>
                      <a:satMod val="105000"/>
                    </a:srgbClr>
                  </a:solidFill>
                  <a:prstDash val="solid"/>
                  <a:round/>
                </a14:hiddenLine>
              </a:ext>
            </a:extLst>
          </c:spPr>
          <c:marker>
            <c:symbol val="square"/>
            <c:size val="5"/>
            <c:spPr>
              <a:solidFill>
                <a:srgbClr val="FFBD47"/>
              </a:solidFill>
              <a:ln w="9525">
                <a:noFill/>
                <a:prstDash val="solid"/>
              </a:ln>
              <a:effectLst/>
            </c:spPr>
          </c:marker>
          <c:cat>
            <c:strRef>
              <c:f>Collateral!$B$58:$B$72</c:f>
              <c:strCache>
                <c:ptCount val="15"/>
                <c:pt idx="0">
                  <c:v>FRA</c:v>
                </c:pt>
                <c:pt idx="1">
                  <c:v>GRC</c:v>
                </c:pt>
                <c:pt idx="2">
                  <c:v>GBR</c:v>
                </c:pt>
                <c:pt idx="3">
                  <c:v>ESP</c:v>
                </c:pt>
                <c:pt idx="4">
                  <c:v>LTU</c:v>
                </c:pt>
                <c:pt idx="5">
                  <c:v>FIN</c:v>
                </c:pt>
                <c:pt idx="6">
                  <c:v>NLD</c:v>
                </c:pt>
                <c:pt idx="7">
                  <c:v>IRL</c:v>
                </c:pt>
                <c:pt idx="8">
                  <c:v>SRB</c:v>
                </c:pt>
                <c:pt idx="9">
                  <c:v>ITA</c:v>
                </c:pt>
                <c:pt idx="10">
                  <c:v>CAN</c:v>
                </c:pt>
                <c:pt idx="11">
                  <c:v>MYS</c:v>
                </c:pt>
                <c:pt idx="12">
                  <c:v>CHE</c:v>
                </c:pt>
                <c:pt idx="13">
                  <c:v>PRT</c:v>
                </c:pt>
                <c:pt idx="14">
                  <c:v>COL</c:v>
                </c:pt>
              </c:strCache>
            </c:strRef>
          </c:cat>
          <c:val>
            <c:numRef>
              <c:f>Collateral!$D$58:$D$72</c:f>
              <c:numCache>
                <c:formatCode>0.00</c:formatCode>
                <c:ptCount val="15"/>
                <c:pt idx="0">
                  <c:v>3.6074999999999999</c:v>
                </c:pt>
                <c:pt idx="1">
                  <c:v>18.443999999999999</c:v>
                </c:pt>
                <c:pt idx="2">
                  <c:v>15</c:v>
                </c:pt>
                <c:pt idx="3">
                  <c:v>20.79</c:v>
                </c:pt>
                <c:pt idx="4">
                  <c:v>61.2</c:v>
                </c:pt>
                <c:pt idx="5">
                  <c:v>30</c:v>
                </c:pt>
                <c:pt idx="6">
                  <c:v>54</c:v>
                </c:pt>
                <c:pt idx="7">
                  <c:v>34</c:v>
                </c:pt>
                <c:pt idx="8">
                  <c:v>50.5</c:v>
                </c:pt>
                <c:pt idx="9">
                  <c:v>53</c:v>
                </c:pt>
                <c:pt idx="10">
                  <c:v>61.1</c:v>
                </c:pt>
                <c:pt idx="11">
                  <c:v>51.77</c:v>
                </c:pt>
                <c:pt idx="12">
                  <c:v>83.93</c:v>
                </c:pt>
                <c:pt idx="13">
                  <c:v>89.88</c:v>
                </c:pt>
                <c:pt idx="14">
                  <c:v>93.3</c:v>
                </c:pt>
              </c:numCache>
            </c:numRef>
          </c:val>
          <c:smooth val="0"/>
          <c:extLst>
            <c:ext xmlns:c16="http://schemas.microsoft.com/office/drawing/2014/chart" uri="{C3380CC4-5D6E-409C-BE32-E72D297353CC}">
              <c16:uniqueId val="{00000001-0F1E-44E1-9A0C-7C350DA2F8B1}"/>
            </c:ext>
          </c:extLst>
        </c:ser>
        <c:ser>
          <c:idx val="0"/>
          <c:order val="2"/>
          <c:tx>
            <c:strRef>
              <c:f>Collateral!$C$57</c:f>
              <c:strCache>
                <c:ptCount val="1"/>
                <c:pt idx="0">
                  <c:v>2019</c:v>
                </c:pt>
              </c:strCache>
            </c:strRef>
          </c:tx>
          <c:spPr>
            <a:ln>
              <a:noFill/>
            </a:ln>
            <a:effectLst/>
          </c:spPr>
          <c:marker>
            <c:symbol val="diamond"/>
            <c:size val="5"/>
            <c:spPr>
              <a:solidFill>
                <a:sysClr val="window" lastClr="FFFFFF"/>
              </a:solidFill>
              <a:ln>
                <a:solidFill>
                  <a:sysClr val="windowText" lastClr="000000"/>
                </a:solidFill>
              </a:ln>
            </c:spPr>
          </c:marker>
          <c:cat>
            <c:strRef>
              <c:f>Collateral!$B$58:$B$72</c:f>
              <c:strCache>
                <c:ptCount val="15"/>
                <c:pt idx="0">
                  <c:v>FRA</c:v>
                </c:pt>
                <c:pt idx="1">
                  <c:v>GRC</c:v>
                </c:pt>
                <c:pt idx="2">
                  <c:v>GBR</c:v>
                </c:pt>
                <c:pt idx="3">
                  <c:v>ESP</c:v>
                </c:pt>
                <c:pt idx="4">
                  <c:v>LTU</c:v>
                </c:pt>
                <c:pt idx="5">
                  <c:v>FIN</c:v>
                </c:pt>
                <c:pt idx="6">
                  <c:v>NLD</c:v>
                </c:pt>
                <c:pt idx="7">
                  <c:v>IRL</c:v>
                </c:pt>
                <c:pt idx="8">
                  <c:v>SRB</c:v>
                </c:pt>
                <c:pt idx="9">
                  <c:v>ITA</c:v>
                </c:pt>
                <c:pt idx="10">
                  <c:v>CAN</c:v>
                </c:pt>
                <c:pt idx="11">
                  <c:v>MYS</c:v>
                </c:pt>
                <c:pt idx="12">
                  <c:v>CHE</c:v>
                </c:pt>
                <c:pt idx="13">
                  <c:v>PRT</c:v>
                </c:pt>
                <c:pt idx="14">
                  <c:v>COL</c:v>
                </c:pt>
              </c:strCache>
            </c:strRef>
          </c:cat>
          <c:val>
            <c:numRef>
              <c:f>Collateral!$C$58:$C$72</c:f>
              <c:numCache>
                <c:formatCode>0.00</c:formatCode>
                <c:ptCount val="15"/>
                <c:pt idx="0">
                  <c:v>3.8274999999999997</c:v>
                </c:pt>
                <c:pt idx="1">
                  <c:v>18.506</c:v>
                </c:pt>
                <c:pt idx="2">
                  <c:v>39</c:v>
                </c:pt>
                <c:pt idx="3">
                  <c:v>23.39</c:v>
                </c:pt>
                <c:pt idx="4">
                  <c:v>69.900000000000006</c:v>
                </c:pt>
                <c:pt idx="5">
                  <c:v>30</c:v>
                </c:pt>
                <c:pt idx="6">
                  <c:v>55</c:v>
                </c:pt>
                <c:pt idx="7">
                  <c:v>42</c:v>
                </c:pt>
                <c:pt idx="8">
                  <c:v>52.7796349788863</c:v>
                </c:pt>
                <c:pt idx="9">
                  <c:v>57</c:v>
                </c:pt>
                <c:pt idx="10">
                  <c:v>63.4</c:v>
                </c:pt>
                <c:pt idx="11">
                  <c:v>46.004068107999998</c:v>
                </c:pt>
                <c:pt idx="12">
                  <c:v>82.91</c:v>
                </c:pt>
                <c:pt idx="13">
                  <c:v>86.95</c:v>
                </c:pt>
                <c:pt idx="14">
                  <c:v>91.923242501735274</c:v>
                </c:pt>
              </c:numCache>
            </c:numRef>
          </c:val>
          <c:smooth val="0"/>
          <c:extLst>
            <c:ext xmlns:c16="http://schemas.microsoft.com/office/drawing/2014/chart" uri="{C3380CC4-5D6E-409C-BE32-E72D297353CC}">
              <c16:uniqueId val="{00000002-0F1E-44E1-9A0C-7C350DA2F8B1}"/>
            </c:ext>
          </c:extLst>
        </c:ser>
        <c:dLbls>
          <c:showLegendKey val="0"/>
          <c:showVal val="0"/>
          <c:showCatName val="0"/>
          <c:showSerName val="0"/>
          <c:showPercent val="0"/>
          <c:showBubbleSize val="0"/>
        </c:dLbls>
        <c:marker val="1"/>
        <c:smooth val="0"/>
        <c:axId val="303415680"/>
        <c:axId val="303417216"/>
      </c:lineChart>
      <c:catAx>
        <c:axId val="303415680"/>
        <c:scaling>
          <c:orientation val="minMax"/>
        </c:scaling>
        <c:delete val="0"/>
        <c:axPos val="b"/>
        <c:majorGridlines>
          <c:spPr>
            <a:ln w="9525" cmpd="sng">
              <a:solidFill>
                <a:srgbClr val="EEECE1"/>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800" b="0" i="0">
                <a:solidFill>
                  <a:srgbClr val="000000"/>
                </a:solidFill>
                <a:latin typeface="Arial Narrow"/>
                <a:ea typeface="Arial Narrow"/>
                <a:cs typeface="Arial Narrow"/>
              </a:defRPr>
            </a:pPr>
            <a:endParaRPr lang="en-US"/>
          </a:p>
        </c:txPr>
        <c:crossAx val="303417216"/>
        <c:crosses val="autoZero"/>
        <c:auto val="1"/>
        <c:lblAlgn val="ctr"/>
        <c:lblOffset val="0"/>
        <c:tickLblSkip val="1"/>
        <c:noMultiLvlLbl val="0"/>
      </c:catAx>
      <c:valAx>
        <c:axId val="303417216"/>
        <c:scaling>
          <c:orientation val="minMax"/>
        </c:scaling>
        <c:delete val="0"/>
        <c:axPos val="l"/>
        <c:majorGridlines>
          <c:spPr>
            <a:ln w="9525" cmpd="sng">
              <a:solidFill>
                <a:srgbClr val="EEECE1"/>
              </a:solidFill>
              <a:prstDash val="solid"/>
            </a:ln>
          </c:spPr>
        </c:majorGridlines>
        <c:numFmt formatCode="0"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800" b="0" i="0">
                <a:solidFill>
                  <a:srgbClr val="000000"/>
                </a:solidFill>
                <a:latin typeface="Arial Narrow"/>
                <a:ea typeface="Arial Narrow"/>
                <a:cs typeface="Arial Narrow"/>
              </a:defRPr>
            </a:pPr>
            <a:endParaRPr lang="en-US"/>
          </a:p>
        </c:txPr>
        <c:crossAx val="303415680"/>
        <c:crosses val="autoZero"/>
        <c:crossBetween val="between"/>
      </c:valAx>
      <c:spPr>
        <a:noFill/>
        <a:ln>
          <a:noFill/>
        </a:ln>
        <a:effectLst/>
        <a:extLst>
          <a:ext uri="{91240B29-F687-4F45-9708-019B960494DF}">
            <a14:hiddenLine xmlns:a14="http://schemas.microsoft.com/office/drawing/2010/main">
              <a:noFill/>
            </a14:hiddenLine>
          </a:ext>
        </a:extLst>
      </c:spPr>
    </c:plotArea>
    <c:legend>
      <c:legendPos val="r"/>
      <c:legendEntry>
        <c:idx val="1"/>
        <c:txPr>
          <a:bodyPr/>
          <a:lstStyle/>
          <a:p>
            <a:pPr>
              <a:defRPr sz="700" b="0" i="0">
                <a:solidFill>
                  <a:srgbClr val="000000"/>
                </a:solidFill>
                <a:latin typeface="Arial Narrow"/>
                <a:ea typeface="Arial Narrow"/>
                <a:cs typeface="Arial Narrow"/>
              </a:defRPr>
            </a:pPr>
            <a:endParaRPr lang="en-US"/>
          </a:p>
        </c:txPr>
      </c:legendEntry>
      <c:layout>
        <c:manualLayout>
          <c:xMode val="edge"/>
          <c:yMode val="edge"/>
          <c:x val="5.6181086941068485E-2"/>
          <c:y val="3.6234154990127457E-2"/>
          <c:w val="0.94163556637148815"/>
          <c:h val="7.4647247671730796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a:lstStyle/>
        <a:p>
          <a:pPr>
            <a:defRPr sz="900" b="0" i="0">
              <a:solidFill>
                <a:srgbClr val="000000"/>
              </a:solidFill>
              <a:latin typeface="Arial Narrow"/>
              <a:ea typeface="Arial Narrow"/>
              <a:cs typeface="Arial Narrow"/>
            </a:defRPr>
          </a:pPr>
          <a:endParaRPr lang="en-US"/>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122694431284478E-2"/>
          <c:y val="7.1083265339468307E-2"/>
          <c:w val="0.88996617911727038"/>
          <c:h val="0.81116724605469748"/>
        </c:manualLayout>
      </c:layout>
      <c:lineChart>
        <c:grouping val="standard"/>
        <c:varyColors val="0"/>
        <c:ser>
          <c:idx val="1"/>
          <c:order val="1"/>
          <c:marker>
            <c:symbol val="none"/>
          </c:marker>
          <c:cat>
            <c:numRef>
              <c:f>'Fig 2'!$A$4:$A$20</c:f>
              <c:numCache>
                <c:formatCode>General</c:formatCode>
                <c:ptCount val="17"/>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pt idx="16">
                  <c:v>2023</c:v>
                </c:pt>
              </c:numCache>
            </c:numRef>
          </c:cat>
          <c:val>
            <c:numRef>
              <c:f>'Fig 2'!$B$4:$B$20</c:f>
              <c:numCache>
                <c:formatCode>General</c:formatCode>
                <c:ptCount val="17"/>
                <c:pt idx="0">
                  <c:v>1.5E-3</c:v>
                </c:pt>
                <c:pt idx="1">
                  <c:v>1.4E-3</c:v>
                </c:pt>
                <c:pt idx="2">
                  <c:v>5.0000000000000001E-4</c:v>
                </c:pt>
                <c:pt idx="3">
                  <c:v>-1.5E-3</c:v>
                </c:pt>
                <c:pt idx="4">
                  <c:v>1.1999999999999999E-3</c:v>
                </c:pt>
                <c:pt idx="5">
                  <c:v>1E-3</c:v>
                </c:pt>
                <c:pt idx="6">
                  <c:v>2.0000000000000001E-4</c:v>
                </c:pt>
                <c:pt idx="7">
                  <c:v>1.1999999999999999E-3</c:v>
                </c:pt>
                <c:pt idx="8">
                  <c:v>1.5E-3</c:v>
                </c:pt>
                <c:pt idx="9">
                  <c:v>2.2000000000000001E-3</c:v>
                </c:pt>
                <c:pt idx="10">
                  <c:v>2E-3</c:v>
                </c:pt>
                <c:pt idx="11">
                  <c:v>3.8E-3</c:v>
                </c:pt>
                <c:pt idx="12">
                  <c:v>4.1000000000000003E-3</c:v>
                </c:pt>
                <c:pt idx="13">
                  <c:v>2.9999999999999997E-4</c:v>
                </c:pt>
                <c:pt idx="14">
                  <c:v>-1.5E-3</c:v>
                </c:pt>
                <c:pt idx="15">
                  <c:v>1.6999999999999999E-3</c:v>
                </c:pt>
                <c:pt idx="16">
                  <c:v>-1.5E-3</c:v>
                </c:pt>
              </c:numCache>
            </c:numRef>
          </c:val>
          <c:smooth val="0"/>
          <c:extLst>
            <c:ext xmlns:c16="http://schemas.microsoft.com/office/drawing/2014/chart" uri="{C3380CC4-5D6E-409C-BE32-E72D297353CC}">
              <c16:uniqueId val="{00000000-C018-4A7B-A3D3-F98DBBC52B28}"/>
            </c:ext>
          </c:extLst>
        </c:ser>
        <c:dLbls>
          <c:showLegendKey val="0"/>
          <c:showVal val="0"/>
          <c:showCatName val="0"/>
          <c:showSerName val="0"/>
          <c:showPercent val="0"/>
          <c:showBubbleSize val="0"/>
        </c:dLbls>
        <c:smooth val="0"/>
        <c:axId val="250262656"/>
        <c:axId val="250264192"/>
        <c:extLst>
          <c:ext xmlns:c15="http://schemas.microsoft.com/office/drawing/2012/chart" uri="{02D57815-91ED-43cb-92C2-25804820EDAC}">
            <c15:filteredLineSeries>
              <c15:ser>
                <c:idx val="0"/>
                <c:order val="0"/>
                <c:spPr>
                  <a:ln w="19050" cap="rnd" cmpd="sng" algn="ctr">
                    <a:solidFill>
                      <a:srgbClr val="002F6C"/>
                    </a:solidFill>
                    <a:prstDash val="solid"/>
                    <a:round/>
                  </a:ln>
                  <a:effectLst/>
                </c:spPr>
                <c:marker>
                  <c:symbol val="none"/>
                </c:marker>
                <c:cat>
                  <c:numRef>
                    <c:extLst>
                      <c:ext uri="{02D57815-91ED-43cb-92C2-25804820EDAC}">
                        <c15:formulaRef>
                          <c15:sqref>'Fig 2'!$A$4:$A$20</c15:sqref>
                        </c15:formulaRef>
                      </c:ext>
                    </c:extLst>
                    <c:numCache>
                      <c:formatCode>General</c:formatCode>
                      <c:ptCount val="17"/>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pt idx="16">
                        <c:v>2023</c:v>
                      </c:pt>
                    </c:numCache>
                  </c:numRef>
                </c:cat>
                <c:val>
                  <c:numRef>
                    <c:extLst>
                      <c:ext uri="{02D57815-91ED-43cb-92C2-25804820EDAC}">
                        <c15:formulaRef>
                          <c15:sqref>'Fig 2'!$A$4:$A$20</c15:sqref>
                        </c15:formulaRef>
                      </c:ext>
                    </c:extLst>
                    <c:numCache>
                      <c:formatCode>General</c:formatCode>
                      <c:ptCount val="17"/>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pt idx="16">
                        <c:v>2023</c:v>
                      </c:pt>
                    </c:numCache>
                  </c:numRef>
                </c:val>
                <c:smooth val="0"/>
                <c:extLst>
                  <c:ext xmlns:c16="http://schemas.microsoft.com/office/drawing/2014/chart" uri="{C3380CC4-5D6E-409C-BE32-E72D297353CC}">
                    <c16:uniqueId val="{00000001-C018-4A7B-A3D3-F98DBBC52B28}"/>
                  </c:ext>
                </c:extLst>
              </c15:ser>
            </c15:filteredLineSeries>
          </c:ext>
        </c:extLst>
      </c:lineChart>
      <c:catAx>
        <c:axId val="250262656"/>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400" b="0" i="0">
                <a:solidFill>
                  <a:srgbClr val="000000"/>
                </a:solidFill>
                <a:latin typeface="Arial Narrow"/>
                <a:ea typeface="Arial Narrow"/>
                <a:cs typeface="Arial Narrow"/>
              </a:defRPr>
            </a:pPr>
            <a:endParaRPr lang="en-US"/>
          </a:p>
        </c:txPr>
        <c:crossAx val="250264192"/>
        <c:crosses val="autoZero"/>
        <c:auto val="1"/>
        <c:lblAlgn val="ctr"/>
        <c:lblOffset val="0"/>
        <c:tickLblSkip val="1"/>
        <c:noMultiLvlLbl val="0"/>
      </c:catAx>
      <c:valAx>
        <c:axId val="250264192"/>
        <c:scaling>
          <c:orientation val="minMax"/>
        </c:scaling>
        <c:delete val="0"/>
        <c:axPos val="l"/>
        <c:majorGridlines>
          <c:spPr>
            <a:ln w="9525" cmpd="sng">
              <a:solidFill>
                <a:srgbClr val="FFFFFF"/>
              </a:solidFill>
              <a:prstDash val="solid"/>
            </a:ln>
          </c:spPr>
        </c:majorGridlines>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400" b="0" i="0">
                <a:solidFill>
                  <a:srgbClr val="000000"/>
                </a:solidFill>
                <a:latin typeface="Arial Narrow"/>
                <a:ea typeface="Arial Narrow"/>
                <a:cs typeface="Arial Narrow"/>
              </a:defRPr>
            </a:pPr>
            <a:endParaRPr lang="en-US"/>
          </a:p>
        </c:txPr>
        <c:crossAx val="250262656"/>
        <c:crosses val="autoZero"/>
        <c:crossBetween val="between"/>
      </c:valAx>
      <c:spPr>
        <a:solidFill>
          <a:srgbClr val="EAEAEA"/>
        </a:solidFill>
        <a:ln w="9525">
          <a:noFill/>
        </a:ln>
        <a:effectLst/>
        <a:extLst>
          <a:ext uri="{91240B29-F687-4F45-9708-019B960494DF}">
            <a14:hiddenLine xmlns:a14="http://schemas.microsoft.com/office/drawing/2010/main" w="9525">
              <a:solidFill>
                <a:srgbClr val="000000"/>
              </a:solidFill>
            </a14:hiddenLine>
          </a:ext>
        </a:extLst>
      </c:spPr>
    </c:plotArea>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xMode val="edge"/>
          <c:yMode val="edge"/>
          <c:x val="8.725504391694075E-3"/>
          <c:y val="0.13236324352436013"/>
          <c:w val="0.98691174341245891"/>
          <c:h val="0.85275175192614172"/>
        </c:manualLayout>
      </c:layout>
      <c:lineChart>
        <c:grouping val="standard"/>
        <c:varyColors val="0"/>
        <c:ser>
          <c:idx val="0"/>
          <c:order val="0"/>
          <c:tx>
            <c:strRef>
              <c:f>Sheet1!$B$9</c:f>
              <c:strCache>
                <c:ptCount val="1"/>
                <c:pt idx="0">
                  <c:v>Large</c:v>
                </c:pt>
              </c:strCache>
            </c:strRef>
          </c:tx>
          <c:spPr>
            <a:ln w="25400">
              <a:noFill/>
            </a:ln>
            <a:effectLst/>
          </c:spPr>
          <c:marker>
            <c:symbol val="circle"/>
            <c:size val="4"/>
            <c:spPr>
              <a:solidFill>
                <a:srgbClr val="002F6C"/>
              </a:solidFill>
              <a:ln w="6350">
                <a:solidFill>
                  <a:srgbClr val="002F6C"/>
                </a:solidFill>
                <a:prstDash val="solid"/>
              </a:ln>
              <a:effectLst/>
            </c:spPr>
          </c:marker>
          <c:cat>
            <c:strRef>
              <c:f>Sheet1!$A$10:$A$19</c:f>
              <c:strCache>
                <c:ptCount val="10"/>
                <c:pt idx="0">
                  <c:v>Website</c:v>
                </c:pt>
                <c:pt idx="1">
                  <c:v>Social media</c:v>
                </c:pt>
                <c:pt idx="2">
                  <c:v>Enterprise Resource Planning</c:v>
                </c:pt>
                <c:pt idx="3">
                  <c:v>High-speed broadband</c:v>
                </c:pt>
                <c:pt idx="4">
                  <c:v>Customer Relationship Management</c:v>
                </c:pt>
                <c:pt idx="5">
                  <c:v>Internet of Things</c:v>
                </c:pt>
                <c:pt idx="6">
                  <c:v>Big data analysis</c:v>
                </c:pt>
                <c:pt idx="7">
                  <c:v>Online orders</c:v>
                </c:pt>
                <c:pt idx="8">
                  <c:v>Artificial Intelligence</c:v>
                </c:pt>
                <c:pt idx="9">
                  <c:v>3D printing</c:v>
                </c:pt>
              </c:strCache>
            </c:strRef>
          </c:cat>
          <c:val>
            <c:numRef>
              <c:f>Sheet1!$B$10:$B$19</c:f>
              <c:numCache>
                <c:formatCode>0.00</c:formatCode>
                <c:ptCount val="10"/>
                <c:pt idx="0">
                  <c:v>94.942609523809523</c:v>
                </c:pt>
                <c:pt idx="1">
                  <c:v>85.400924999999972</c:v>
                </c:pt>
                <c:pt idx="2">
                  <c:v>83.167416666666654</c:v>
                </c:pt>
                <c:pt idx="3">
                  <c:v>75.745108333333349</c:v>
                </c:pt>
                <c:pt idx="4">
                  <c:v>62.991491666666668</c:v>
                </c:pt>
                <c:pt idx="5">
                  <c:v>51.725637500000005</c:v>
                </c:pt>
                <c:pt idx="6">
                  <c:v>34.921923080357153</c:v>
                </c:pt>
                <c:pt idx="7">
                  <c:v>33.565075</c:v>
                </c:pt>
                <c:pt idx="8">
                  <c:v>30.102162500000006</c:v>
                </c:pt>
                <c:pt idx="9">
                  <c:v>14.81617574292593</c:v>
                </c:pt>
              </c:numCache>
            </c:numRef>
          </c:val>
          <c:smooth val="0"/>
          <c:extLst>
            <c:ext xmlns:c16="http://schemas.microsoft.com/office/drawing/2014/chart" uri="{C3380CC4-5D6E-409C-BE32-E72D297353CC}">
              <c16:uniqueId val="{00000000-9E91-4122-81DD-FCD429B04685}"/>
            </c:ext>
          </c:extLst>
        </c:ser>
        <c:ser>
          <c:idx val="1"/>
          <c:order val="1"/>
          <c:tx>
            <c:strRef>
              <c:f>Sheet1!$C$9</c:f>
              <c:strCache>
                <c:ptCount val="1"/>
                <c:pt idx="0">
                  <c:v>Medium</c:v>
                </c:pt>
              </c:strCache>
            </c:strRef>
          </c:tx>
          <c:spPr>
            <a:ln w="25400">
              <a:noFill/>
            </a:ln>
            <a:effectLst/>
          </c:spPr>
          <c:marker>
            <c:symbol val="circle"/>
            <c:size val="4"/>
            <c:spPr>
              <a:solidFill>
                <a:srgbClr val="7FA8D9"/>
              </a:solidFill>
              <a:ln w="6350">
                <a:solidFill>
                  <a:srgbClr val="7FA8D9"/>
                </a:solidFill>
                <a:prstDash val="solid"/>
              </a:ln>
              <a:effectLst/>
            </c:spPr>
          </c:marker>
          <c:cat>
            <c:strRef>
              <c:f>Sheet1!$A$10:$A$19</c:f>
              <c:strCache>
                <c:ptCount val="10"/>
                <c:pt idx="0">
                  <c:v>Website</c:v>
                </c:pt>
                <c:pt idx="1">
                  <c:v>Social media</c:v>
                </c:pt>
                <c:pt idx="2">
                  <c:v>Enterprise Resource Planning</c:v>
                </c:pt>
                <c:pt idx="3">
                  <c:v>High-speed broadband</c:v>
                </c:pt>
                <c:pt idx="4">
                  <c:v>Customer Relationship Management</c:v>
                </c:pt>
                <c:pt idx="5">
                  <c:v>Internet of Things</c:v>
                </c:pt>
                <c:pt idx="6">
                  <c:v>Big data analysis</c:v>
                </c:pt>
                <c:pt idx="7">
                  <c:v>Online orders</c:v>
                </c:pt>
                <c:pt idx="8">
                  <c:v>Artificial Intelligence</c:v>
                </c:pt>
                <c:pt idx="9">
                  <c:v>3D printing</c:v>
                </c:pt>
              </c:strCache>
            </c:strRef>
          </c:cat>
          <c:val>
            <c:numRef>
              <c:f>Sheet1!$C$10:$C$19</c:f>
              <c:numCache>
                <c:formatCode>0.00</c:formatCode>
                <c:ptCount val="10"/>
                <c:pt idx="0">
                  <c:v>88.374952380952379</c:v>
                </c:pt>
                <c:pt idx="1">
                  <c:v>71.672804166666666</c:v>
                </c:pt>
                <c:pt idx="2">
                  <c:v>62.471683333333324</c:v>
                </c:pt>
                <c:pt idx="3">
                  <c:v>61.924637499999996</c:v>
                </c:pt>
                <c:pt idx="4">
                  <c:v>45.793287499999991</c:v>
                </c:pt>
                <c:pt idx="5">
                  <c:v>37.958912499999997</c:v>
                </c:pt>
                <c:pt idx="6">
                  <c:v>19.760015501814813</c:v>
                </c:pt>
                <c:pt idx="7">
                  <c:v>24.501170833333301</c:v>
                </c:pt>
                <c:pt idx="8">
                  <c:v>13.695400000000001</c:v>
                </c:pt>
                <c:pt idx="9">
                  <c:v>7.2544172032592602</c:v>
                </c:pt>
              </c:numCache>
            </c:numRef>
          </c:val>
          <c:smooth val="0"/>
          <c:extLst>
            <c:ext xmlns:c16="http://schemas.microsoft.com/office/drawing/2014/chart" uri="{C3380CC4-5D6E-409C-BE32-E72D297353CC}">
              <c16:uniqueId val="{00000001-9E91-4122-81DD-FCD429B04685}"/>
            </c:ext>
          </c:extLst>
        </c:ser>
        <c:ser>
          <c:idx val="2"/>
          <c:order val="2"/>
          <c:tx>
            <c:strRef>
              <c:f>Sheet1!$D$9</c:f>
              <c:strCache>
                <c:ptCount val="1"/>
                <c:pt idx="0">
                  <c:v>Small</c:v>
                </c:pt>
              </c:strCache>
            </c:strRef>
          </c:tx>
          <c:spPr>
            <a:ln w="25400">
              <a:noFill/>
            </a:ln>
            <a:effectLst/>
          </c:spPr>
          <c:marker>
            <c:symbol val="circle"/>
            <c:size val="4"/>
            <c:spPr>
              <a:solidFill>
                <a:sysClr val="window" lastClr="FFFFFF"/>
              </a:solidFill>
              <a:ln w="6350" cap="flat" cmpd="sng" algn="ctr">
                <a:solidFill>
                  <a:srgbClr val="002F6C"/>
                </a:solidFill>
                <a:prstDash val="solid"/>
                <a:round/>
              </a:ln>
              <a:effectLst/>
            </c:spPr>
          </c:marker>
          <c:cat>
            <c:strRef>
              <c:f>Sheet1!$A$10:$A$19</c:f>
              <c:strCache>
                <c:ptCount val="10"/>
                <c:pt idx="0">
                  <c:v>Website</c:v>
                </c:pt>
                <c:pt idx="1">
                  <c:v>Social media</c:v>
                </c:pt>
                <c:pt idx="2">
                  <c:v>Enterprise Resource Planning</c:v>
                </c:pt>
                <c:pt idx="3">
                  <c:v>High-speed broadband</c:v>
                </c:pt>
                <c:pt idx="4">
                  <c:v>Customer Relationship Management</c:v>
                </c:pt>
                <c:pt idx="5">
                  <c:v>Internet of Things</c:v>
                </c:pt>
                <c:pt idx="6">
                  <c:v>Big data analysis</c:v>
                </c:pt>
                <c:pt idx="7">
                  <c:v>Online orders</c:v>
                </c:pt>
                <c:pt idx="8">
                  <c:v>Artificial Intelligence</c:v>
                </c:pt>
                <c:pt idx="9">
                  <c:v>3D printing</c:v>
                </c:pt>
              </c:strCache>
            </c:strRef>
          </c:cat>
          <c:val>
            <c:numRef>
              <c:f>Sheet1!$D$10:$D$19</c:f>
              <c:numCache>
                <c:formatCode>0.00</c:formatCode>
                <c:ptCount val="10"/>
                <c:pt idx="0">
                  <c:v>74.883861904761901</c:v>
                </c:pt>
                <c:pt idx="1">
                  <c:v>59.071245833333336</c:v>
                </c:pt>
                <c:pt idx="2">
                  <c:v>32.70995833333334</c:v>
                </c:pt>
                <c:pt idx="3">
                  <c:v>49.435654166666673</c:v>
                </c:pt>
                <c:pt idx="4">
                  <c:v>28.286666666666658</c:v>
                </c:pt>
                <c:pt idx="5">
                  <c:v>26.178583333333332</c:v>
                </c:pt>
                <c:pt idx="6">
                  <c:v>11.990922473222223</c:v>
                </c:pt>
                <c:pt idx="7">
                  <c:v>19.879883333333336</c:v>
                </c:pt>
                <c:pt idx="8">
                  <c:v>6.9681124999999993</c:v>
                </c:pt>
                <c:pt idx="9">
                  <c:v>3.5238058900740743</c:v>
                </c:pt>
              </c:numCache>
            </c:numRef>
          </c:val>
          <c:smooth val="0"/>
          <c:extLst>
            <c:ext xmlns:c16="http://schemas.microsoft.com/office/drawing/2014/chart" uri="{C3380CC4-5D6E-409C-BE32-E72D297353CC}">
              <c16:uniqueId val="{00000002-9E91-4122-81DD-FCD429B04685}"/>
            </c:ext>
          </c:extLst>
        </c:ser>
        <c:dLbls>
          <c:showLegendKey val="0"/>
          <c:showVal val="0"/>
          <c:showCatName val="0"/>
          <c:showSerName val="0"/>
          <c:showPercent val="0"/>
          <c:showBubbleSize val="0"/>
        </c:dLbls>
        <c:hiLowLines>
          <c:spPr>
            <a:ln w="6350">
              <a:solidFill>
                <a:srgbClr val="000000"/>
              </a:solidFill>
            </a:ln>
          </c:spPr>
        </c:hiLowLines>
        <c:marker val="1"/>
        <c:smooth val="0"/>
        <c:axId val="95221248"/>
        <c:axId val="95223168"/>
      </c:lineChart>
      <c:catAx>
        <c:axId val="95221248"/>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a:pPr>
            <a:endParaRPr lang="en-US"/>
          </a:p>
        </c:txPr>
        <c:crossAx val="95223168"/>
        <c:crosses val="autoZero"/>
        <c:auto val="1"/>
        <c:lblAlgn val="ctr"/>
        <c:lblOffset val="0"/>
        <c:tickLblSkip val="1"/>
        <c:noMultiLvlLbl val="0"/>
      </c:catAx>
      <c:valAx>
        <c:axId val="95223168"/>
        <c:scaling>
          <c:orientation val="minMax"/>
        </c:scaling>
        <c:delete val="0"/>
        <c:axPos val="l"/>
        <c:majorGridlines>
          <c:spPr>
            <a:ln w="9525" cmpd="sng">
              <a:solidFill>
                <a:srgbClr val="FFFFFF"/>
              </a:solidFill>
              <a:prstDash val="solid"/>
            </a:ln>
          </c:spPr>
        </c:majorGridlines>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a:pPr>
            <a:endParaRPr lang="en-US"/>
          </a:p>
        </c:txPr>
        <c:crossAx val="95221248"/>
        <c:crosses val="autoZero"/>
        <c:crossBetween val="between"/>
      </c:valAx>
      <c:spPr>
        <a:solidFill>
          <a:srgbClr val="EAEAEA"/>
        </a:solidFill>
        <a:ln w="9525">
          <a:noFill/>
        </a:ln>
        <a:effectLst/>
        <a:extLst>
          <a:ext uri="{91240B29-F687-4F45-9708-019B960494DF}">
            <a14:hiddenLine xmlns:a14="http://schemas.microsoft.com/office/drawing/2010/main" w="9525">
              <a:solidFill>
                <a:srgbClr val="000000"/>
              </a:solidFill>
            </a14:hiddenLine>
          </a:ext>
        </a:extLst>
      </c:spPr>
    </c:plotArea>
    <c:legend>
      <c:legendPos val="r"/>
      <c:layout>
        <c:manualLayout>
          <c:xMode val="edge"/>
          <c:yMode val="edge"/>
          <c:x val="4.8671825363495402E-2"/>
          <c:y val="1.9846672732664147E-2"/>
          <c:w val="0.94696542244065751"/>
          <c:h val="7.4425022747490549E-2"/>
        </c:manualLayout>
      </c:layout>
      <c:overlay val="1"/>
      <c:spPr>
        <a:solidFill>
          <a:srgbClr val="EAEAEA"/>
        </a:solidFill>
        <a:ln>
          <a:noFill/>
          <a:round/>
        </a:ln>
        <a:effectLst/>
        <a:extLst>
          <a:ext uri="{91240B29-F687-4F45-9708-019B960494DF}">
            <a14:hiddenLine xmlns:a14="http://schemas.microsoft.com/office/drawing/2010/main">
              <a:noFill/>
              <a:round/>
            </a14:hiddenLine>
          </a:ext>
        </a:extLst>
      </c:sp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4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635352914801687E-2"/>
          <c:y val="4.9683755074735908E-2"/>
          <c:w val="0.9116177129957832"/>
          <c:h val="0.69526033603040494"/>
        </c:manualLayout>
      </c:layout>
      <c:barChart>
        <c:barDir val="col"/>
        <c:grouping val="stacked"/>
        <c:varyColors val="0"/>
        <c:ser>
          <c:idx val="0"/>
          <c:order val="0"/>
          <c:tx>
            <c:strRef>
              <c:f>Sheet1!$B$2</c:f>
              <c:strCache>
                <c:ptCount val="1"/>
                <c:pt idx="0">
                  <c:v>Additional spending and forgone revenue</c:v>
                </c:pt>
              </c:strCache>
            </c:strRef>
          </c:tx>
          <c:spPr>
            <a:solidFill>
              <a:srgbClr val="0070C0"/>
            </a:solidFill>
            <a:ln>
              <a:noFill/>
            </a:ln>
            <a:effectLst/>
          </c:spPr>
          <c:invertIfNegative val="0"/>
          <c:cat>
            <c:strRef>
              <c:f>Sheet1!$A$3:$A$22</c:f>
              <c:strCache>
                <c:ptCount val="20"/>
                <c:pt idx="0">
                  <c:v>Mexico</c:v>
                </c:pt>
                <c:pt idx="1">
                  <c:v>Saudi Arabia</c:v>
                </c:pt>
                <c:pt idx="2">
                  <c:v>Indonesia</c:v>
                </c:pt>
                <c:pt idx="3">
                  <c:v>Russia</c:v>
                </c:pt>
                <c:pt idx="4">
                  <c:v>Argentina</c:v>
                </c:pt>
                <c:pt idx="5">
                  <c:v>China</c:v>
                </c:pt>
                <c:pt idx="6">
                  <c:v>India</c:v>
                </c:pt>
                <c:pt idx="7">
                  <c:v>South Africa</c:v>
                </c:pt>
                <c:pt idx="8">
                  <c:v>Turkey</c:v>
                </c:pt>
                <c:pt idx="9">
                  <c:v>Korea</c:v>
                </c:pt>
                <c:pt idx="10">
                  <c:v>Brazil</c:v>
                </c:pt>
                <c:pt idx="11">
                  <c:v>Australia</c:v>
                </c:pt>
                <c:pt idx="12">
                  <c:v>Canada</c:v>
                </c:pt>
                <c:pt idx="13">
                  <c:v>Spain</c:v>
                </c:pt>
                <c:pt idx="14">
                  <c:v>France</c:v>
                </c:pt>
                <c:pt idx="15">
                  <c:v>United States</c:v>
                </c:pt>
                <c:pt idx="16">
                  <c:v>United Kingdom</c:v>
                </c:pt>
                <c:pt idx="17">
                  <c:v>Germany</c:v>
                </c:pt>
                <c:pt idx="18">
                  <c:v>Italy</c:v>
                </c:pt>
                <c:pt idx="19">
                  <c:v>Japan</c:v>
                </c:pt>
              </c:strCache>
            </c:strRef>
          </c:cat>
          <c:val>
            <c:numRef>
              <c:f>Sheet1!$B$3:$B$22</c:f>
              <c:numCache>
                <c:formatCode>0.00</c:formatCode>
                <c:ptCount val="20"/>
                <c:pt idx="0">
                  <c:v>0.65305702953176115</c:v>
                </c:pt>
                <c:pt idx="1">
                  <c:v>2.1896957349419446</c:v>
                </c:pt>
                <c:pt idx="2">
                  <c:v>4.5321570570531771</c:v>
                </c:pt>
                <c:pt idx="3">
                  <c:v>4.2999213932345643</c:v>
                </c:pt>
                <c:pt idx="4">
                  <c:v>3.9163603885121869</c:v>
                </c:pt>
                <c:pt idx="5">
                  <c:v>4.826837214914927</c:v>
                </c:pt>
                <c:pt idx="6">
                  <c:v>3.3272371919763746</c:v>
                </c:pt>
                <c:pt idx="7">
                  <c:v>5.8564829939836844</c:v>
                </c:pt>
                <c:pt idx="8">
                  <c:v>1.8793831456217234</c:v>
                </c:pt>
                <c:pt idx="9">
                  <c:v>4.5051765101655654</c:v>
                </c:pt>
                <c:pt idx="10">
                  <c:v>8.8146148865888687</c:v>
                </c:pt>
                <c:pt idx="11">
                  <c:v>16.131383413423077</c:v>
                </c:pt>
                <c:pt idx="12">
                  <c:v>14.64115557600266</c:v>
                </c:pt>
                <c:pt idx="13">
                  <c:v>7.589448345321685</c:v>
                </c:pt>
                <c:pt idx="14">
                  <c:v>7.6410229836701689</c:v>
                </c:pt>
                <c:pt idx="15">
                  <c:v>25.453072338799249</c:v>
                </c:pt>
                <c:pt idx="16">
                  <c:v>16.232490915957346</c:v>
                </c:pt>
                <c:pt idx="17">
                  <c:v>11.013645516666017</c:v>
                </c:pt>
                <c:pt idx="18">
                  <c:v>8.4766543856090628</c:v>
                </c:pt>
                <c:pt idx="19">
                  <c:v>15.860601819869569</c:v>
                </c:pt>
              </c:numCache>
            </c:numRef>
          </c:val>
          <c:extLst>
            <c:ext xmlns:c16="http://schemas.microsoft.com/office/drawing/2014/chart" uri="{C3380CC4-5D6E-409C-BE32-E72D297353CC}">
              <c16:uniqueId val="{00000000-6E81-4A50-9160-AA38A06A94FD}"/>
            </c:ext>
          </c:extLst>
        </c:ser>
        <c:ser>
          <c:idx val="1"/>
          <c:order val="1"/>
          <c:tx>
            <c:strRef>
              <c:f>Sheet1!$C$2</c:f>
              <c:strCache>
                <c:ptCount val="1"/>
                <c:pt idx="0">
                  <c:v>Loans, equity, and guarantees</c:v>
                </c:pt>
              </c:strCache>
            </c:strRef>
          </c:tx>
          <c:spPr>
            <a:solidFill>
              <a:schemeClr val="accent3"/>
            </a:solidFill>
            <a:ln>
              <a:noFill/>
            </a:ln>
            <a:effectLst/>
          </c:spPr>
          <c:invertIfNegative val="0"/>
          <c:cat>
            <c:strRef>
              <c:f>Sheet1!$A$3:$A$22</c:f>
              <c:strCache>
                <c:ptCount val="20"/>
                <c:pt idx="0">
                  <c:v>Mexico</c:v>
                </c:pt>
                <c:pt idx="1">
                  <c:v>Saudi Arabia</c:v>
                </c:pt>
                <c:pt idx="2">
                  <c:v>Indonesia</c:v>
                </c:pt>
                <c:pt idx="3">
                  <c:v>Russia</c:v>
                </c:pt>
                <c:pt idx="4">
                  <c:v>Argentina</c:v>
                </c:pt>
                <c:pt idx="5">
                  <c:v>China</c:v>
                </c:pt>
                <c:pt idx="6">
                  <c:v>India</c:v>
                </c:pt>
                <c:pt idx="7">
                  <c:v>South Africa</c:v>
                </c:pt>
                <c:pt idx="8">
                  <c:v>Turkey</c:v>
                </c:pt>
                <c:pt idx="9">
                  <c:v>Korea</c:v>
                </c:pt>
                <c:pt idx="10">
                  <c:v>Brazil</c:v>
                </c:pt>
                <c:pt idx="11">
                  <c:v>Australia</c:v>
                </c:pt>
                <c:pt idx="12">
                  <c:v>Canada</c:v>
                </c:pt>
                <c:pt idx="13">
                  <c:v>Spain</c:v>
                </c:pt>
                <c:pt idx="14">
                  <c:v>France</c:v>
                </c:pt>
                <c:pt idx="15">
                  <c:v>United States</c:v>
                </c:pt>
                <c:pt idx="16">
                  <c:v>United Kingdom</c:v>
                </c:pt>
                <c:pt idx="17">
                  <c:v>Germany</c:v>
                </c:pt>
                <c:pt idx="18">
                  <c:v>Italy</c:v>
                </c:pt>
                <c:pt idx="19">
                  <c:v>Japan</c:v>
                </c:pt>
              </c:strCache>
            </c:strRef>
          </c:cat>
          <c:val>
            <c:numRef>
              <c:f>Sheet1!$C$3:$C$22</c:f>
              <c:numCache>
                <c:formatCode>0.00</c:formatCode>
                <c:ptCount val="20"/>
                <c:pt idx="0">
                  <c:v>1.1949646176134145</c:v>
                </c:pt>
                <c:pt idx="1">
                  <c:v>0.83634212098477045</c:v>
                </c:pt>
                <c:pt idx="2">
                  <c:v>0.87565550573371964</c:v>
                </c:pt>
                <c:pt idx="3">
                  <c:v>1.4698902319368594</c:v>
                </c:pt>
                <c:pt idx="4">
                  <c:v>1.9689364210004481</c:v>
                </c:pt>
                <c:pt idx="5">
                  <c:v>1.309072898824807</c:v>
                </c:pt>
                <c:pt idx="6">
                  <c:v>5.1010509461783222</c:v>
                </c:pt>
                <c:pt idx="7">
                  <c:v>4.0812428691338418</c:v>
                </c:pt>
                <c:pt idx="8">
                  <c:v>9.3671786530196641</c:v>
                </c:pt>
                <c:pt idx="9">
                  <c:v>10.179516474526345</c:v>
                </c:pt>
                <c:pt idx="10">
                  <c:v>6.1507617357903444</c:v>
                </c:pt>
                <c:pt idx="11">
                  <c:v>1.7777028320837773</c:v>
                </c:pt>
                <c:pt idx="12">
                  <c:v>4.0198524451002031</c:v>
                </c:pt>
                <c:pt idx="13">
                  <c:v>14.396647785309682</c:v>
                </c:pt>
                <c:pt idx="14">
                  <c:v>15.61140040629164</c:v>
                </c:pt>
                <c:pt idx="15">
                  <c:v>2.4363736250612078</c:v>
                </c:pt>
                <c:pt idx="16">
                  <c:v>16.137840823152931</c:v>
                </c:pt>
                <c:pt idx="17">
                  <c:v>27.798201204598715</c:v>
                </c:pt>
                <c:pt idx="18">
                  <c:v>35.253800114434839</c:v>
                </c:pt>
                <c:pt idx="19">
                  <c:v>28.307927926457268</c:v>
                </c:pt>
              </c:numCache>
            </c:numRef>
          </c:val>
          <c:extLst>
            <c:ext xmlns:c16="http://schemas.microsoft.com/office/drawing/2014/chart" uri="{C3380CC4-5D6E-409C-BE32-E72D297353CC}">
              <c16:uniqueId val="{00000001-6E81-4A50-9160-AA38A06A94FD}"/>
            </c:ext>
          </c:extLst>
        </c:ser>
        <c:dLbls>
          <c:showLegendKey val="0"/>
          <c:showVal val="0"/>
          <c:showCatName val="0"/>
          <c:showSerName val="0"/>
          <c:showPercent val="0"/>
          <c:showBubbleSize val="0"/>
        </c:dLbls>
        <c:gapWidth val="150"/>
        <c:overlap val="100"/>
        <c:axId val="970900968"/>
        <c:axId val="970903592"/>
      </c:barChart>
      <c:catAx>
        <c:axId val="970900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0903592"/>
        <c:crosses val="autoZero"/>
        <c:auto val="1"/>
        <c:lblAlgn val="ctr"/>
        <c:lblOffset val="100"/>
        <c:noMultiLvlLbl val="0"/>
      </c:catAx>
      <c:valAx>
        <c:axId val="970903592"/>
        <c:scaling>
          <c:orientation val="minMax"/>
        </c:scaling>
        <c:delete val="0"/>
        <c:axPos val="l"/>
        <c:majorGridlines>
          <c:spPr>
            <a:ln w="0"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0900968"/>
        <c:crosses val="autoZero"/>
        <c:crossBetween val="between"/>
      </c:valAx>
      <c:spPr>
        <a:solidFill>
          <a:srgbClr val="F7FDFF"/>
        </a:solidFill>
        <a:ln>
          <a:noFill/>
        </a:ln>
        <a:effectLst/>
      </c:spPr>
    </c:plotArea>
    <c:legend>
      <c:legendPos val="b"/>
      <c:layout>
        <c:manualLayout>
          <c:xMode val="edge"/>
          <c:yMode val="edge"/>
          <c:x val="6.9209956964425834E-2"/>
          <c:y val="0.88878992202891327"/>
          <c:w val="0.89999992330503165"/>
          <c:h val="8.104603307523485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8.725504391694075E-3"/>
          <c:y val="0.13219926130719364"/>
          <c:w val="0.98691174341245891"/>
          <c:h val="0.85293417488247081"/>
        </c:manualLayout>
      </c:layout>
      <c:barChart>
        <c:barDir val="col"/>
        <c:grouping val="clustered"/>
        <c:varyColors val="0"/>
        <c:ser>
          <c:idx val="0"/>
          <c:order val="0"/>
          <c:tx>
            <c:strRef>
              <c:f>'BS SME Share'!$H$24</c:f>
              <c:strCache>
                <c:ptCount val="1"/>
                <c:pt idx="0">
                  <c:v>Min (output weight)</c:v>
                </c:pt>
              </c:strCache>
            </c:strRef>
          </c:tx>
          <c:spPr>
            <a:solidFill>
              <a:srgbClr val="002F6C"/>
            </a:solidFill>
            <a:ln>
              <a:noFill/>
            </a:ln>
            <a:effectLst/>
            <a:extLst>
              <a:ext uri="{91240B29-F687-4F45-9708-019B960494DF}">
                <a14:hiddenLine xmlns:a14="http://schemas.microsoft.com/office/drawing/2010/main">
                  <a:noFill/>
                </a14:hiddenLine>
              </a:ext>
            </a:extLst>
          </c:spPr>
          <c:invertIfNegative val="0"/>
          <c:cat>
            <c:strRef>
              <c:f>'BS SME Share'!$G$25:$G$50</c:f>
              <c:strCache>
                <c:ptCount val="26"/>
                <c:pt idx="0">
                  <c:v>Slovenia </c:v>
                </c:pt>
                <c:pt idx="1">
                  <c:v>Estonia </c:v>
                </c:pt>
                <c:pt idx="2">
                  <c:v>Portugal </c:v>
                </c:pt>
                <c:pt idx="3">
                  <c:v>Finland </c:v>
                </c:pt>
                <c:pt idx="4">
                  <c:v>Greece </c:v>
                </c:pt>
                <c:pt idx="5">
                  <c:v>Lithuania </c:v>
                </c:pt>
                <c:pt idx="6">
                  <c:v>Latvia </c:v>
                </c:pt>
                <c:pt idx="7">
                  <c:v>Italy </c:v>
                </c:pt>
                <c:pt idx="8">
                  <c:v>Norway </c:v>
                </c:pt>
                <c:pt idx="9">
                  <c:v>Hungary </c:v>
                </c:pt>
                <c:pt idx="10">
                  <c:v>Slovakia </c:v>
                </c:pt>
                <c:pt idx="11">
                  <c:v>Germany</c:v>
                </c:pt>
                <c:pt idx="12">
                  <c:v>Czech R.</c:v>
                </c:pt>
                <c:pt idx="13">
                  <c:v>Belgium </c:v>
                </c:pt>
                <c:pt idx="14">
                  <c:v>Spain </c:v>
                </c:pt>
                <c:pt idx="15">
                  <c:v>Netherlands </c:v>
                </c:pt>
                <c:pt idx="16">
                  <c:v>Denmark </c:v>
                </c:pt>
                <c:pt idx="17">
                  <c:v>Austria </c:v>
                </c:pt>
                <c:pt idx="18">
                  <c:v>Sweden </c:v>
                </c:pt>
                <c:pt idx="19">
                  <c:v>United Kingdom </c:v>
                </c:pt>
                <c:pt idx="20">
                  <c:v>Iceland </c:v>
                </c:pt>
                <c:pt idx="21">
                  <c:v>Ireland </c:v>
                </c:pt>
                <c:pt idx="22">
                  <c:v>France </c:v>
                </c:pt>
                <c:pt idx="23">
                  <c:v>Poland </c:v>
                </c:pt>
                <c:pt idx="25">
                  <c:v>European Union</c:v>
                </c:pt>
              </c:strCache>
            </c:strRef>
          </c:cat>
          <c:val>
            <c:numRef>
              <c:f>'BS SME Share'!$H$25:$H$50</c:f>
              <c:numCache>
                <c:formatCode>0%</c:formatCode>
                <c:ptCount val="26"/>
                <c:pt idx="0">
                  <c:v>0.5667449467159299</c:v>
                </c:pt>
                <c:pt idx="1">
                  <c:v>0.56447767686698191</c:v>
                </c:pt>
                <c:pt idx="2">
                  <c:v>0.55649885344603167</c:v>
                </c:pt>
                <c:pt idx="3">
                  <c:v>0.51928836718783022</c:v>
                </c:pt>
                <c:pt idx="4">
                  <c:v>0.50884767610039916</c:v>
                </c:pt>
                <c:pt idx="5">
                  <c:v>0.49826748697813383</c:v>
                </c:pt>
                <c:pt idx="6">
                  <c:v>0.49624931306106279</c:v>
                </c:pt>
                <c:pt idx="7">
                  <c:v>0.46777746353509619</c:v>
                </c:pt>
                <c:pt idx="8">
                  <c:v>0.45314182172972917</c:v>
                </c:pt>
                <c:pt idx="9">
                  <c:v>0.42191893493609611</c:v>
                </c:pt>
                <c:pt idx="10">
                  <c:v>0.42036720130688382</c:v>
                </c:pt>
                <c:pt idx="11">
                  <c:v>0.41135522754293474</c:v>
                </c:pt>
                <c:pt idx="12">
                  <c:v>0.40879767981762616</c:v>
                </c:pt>
                <c:pt idx="13">
                  <c:v>0.40037983593265031</c:v>
                </c:pt>
                <c:pt idx="14">
                  <c:v>0.39395051988027602</c:v>
                </c:pt>
                <c:pt idx="15">
                  <c:v>0.36973882482692971</c:v>
                </c:pt>
                <c:pt idx="16">
                  <c:v>0.35805880265753492</c:v>
                </c:pt>
                <c:pt idx="17">
                  <c:v>0.34317676569179528</c:v>
                </c:pt>
                <c:pt idx="18">
                  <c:v>0.33351024809023744</c:v>
                </c:pt>
                <c:pt idx="19">
                  <c:v>0.32288273174378568</c:v>
                </c:pt>
                <c:pt idx="20">
                  <c:v>0.32169127007744008</c:v>
                </c:pt>
                <c:pt idx="21">
                  <c:v>0.27976152988545083</c:v>
                </c:pt>
                <c:pt idx="22">
                  <c:v>0.25242953971864429</c:v>
                </c:pt>
                <c:pt idx="23">
                  <c:v>0.25076274579029861</c:v>
                </c:pt>
                <c:pt idx="25">
                  <c:v>0.37228224559326062</c:v>
                </c:pt>
              </c:numCache>
            </c:numRef>
          </c:val>
          <c:extLst>
            <c:ext xmlns:c16="http://schemas.microsoft.com/office/drawing/2014/chart" uri="{C3380CC4-5D6E-409C-BE32-E72D297353CC}">
              <c16:uniqueId val="{00000000-89E2-4B27-9B8F-D6E74170AA99}"/>
            </c:ext>
          </c:extLst>
        </c:ser>
        <c:dLbls>
          <c:showLegendKey val="0"/>
          <c:showVal val="0"/>
          <c:showCatName val="0"/>
          <c:showSerName val="0"/>
          <c:showPercent val="0"/>
          <c:showBubbleSize val="0"/>
        </c:dLbls>
        <c:gapWidth val="150"/>
        <c:axId val="303415680"/>
        <c:axId val="303417216"/>
      </c:barChart>
      <c:catAx>
        <c:axId val="303415680"/>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2700000" vert="horz"/>
          <a:lstStyle/>
          <a:p>
            <a:pPr>
              <a:defRPr sz="1100" b="0" i="0">
                <a:solidFill>
                  <a:srgbClr val="000000"/>
                </a:solidFill>
                <a:latin typeface="Arial Narrow"/>
                <a:ea typeface="Arial Narrow"/>
                <a:cs typeface="Arial Narrow"/>
              </a:defRPr>
            </a:pPr>
            <a:endParaRPr lang="en-US"/>
          </a:p>
        </c:txPr>
        <c:crossAx val="303417216"/>
        <c:crosses val="autoZero"/>
        <c:auto val="1"/>
        <c:lblAlgn val="ctr"/>
        <c:lblOffset val="0"/>
        <c:tickLblSkip val="1"/>
        <c:noMultiLvlLbl val="0"/>
      </c:catAx>
      <c:valAx>
        <c:axId val="303417216"/>
        <c:scaling>
          <c:orientation val="minMax"/>
          <c:max val="1"/>
        </c:scaling>
        <c:delete val="0"/>
        <c:axPos val="l"/>
        <c:majorGridlines>
          <c:spPr>
            <a:ln w="9525" cmpd="sng">
              <a:solidFill>
                <a:srgbClr val="FFFFFF"/>
              </a:solidFill>
              <a:prstDash val="solid"/>
            </a:ln>
          </c:spPr>
        </c:majorGridlines>
        <c:numFmt formatCode="0%" sourceLinked="1"/>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400" b="0" i="0">
                <a:solidFill>
                  <a:srgbClr val="000000"/>
                </a:solidFill>
                <a:latin typeface="Arial Narrow"/>
                <a:ea typeface="Arial Narrow"/>
                <a:cs typeface="Arial Narrow"/>
              </a:defRPr>
            </a:pPr>
            <a:endParaRPr lang="en-US"/>
          </a:p>
        </c:txPr>
        <c:crossAx val="303415680"/>
        <c:crosses val="autoZero"/>
        <c:crossBetween val="between"/>
      </c:valAx>
      <c:spPr>
        <a:solidFill>
          <a:srgbClr val="EAEAEA"/>
        </a:solidFill>
        <a:ln>
          <a:noFill/>
        </a:ln>
        <a:effectLst/>
        <a:extLst>
          <a:ext uri="{91240B29-F687-4F45-9708-019B960494DF}">
            <a14:hiddenLine xmlns:a14="http://schemas.microsoft.com/office/drawing/2010/main">
              <a:noFill/>
            </a14:hiddenLine>
          </a:ext>
        </a:extLst>
      </c:spPr>
    </c:plotArea>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8F70C9-A00F-4E6D-A6B5-8B32381C7837}"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09EEF88B-FF14-495B-AD3B-65DEA8A6AC74}">
      <dgm:prSet phldrT="[Text]"/>
      <dgm:spPr>
        <a:solidFill>
          <a:schemeClr val="accent1">
            <a:lumMod val="75000"/>
          </a:schemeClr>
        </a:solidFill>
      </dgm:spPr>
      <dgm:t>
        <a:bodyPr/>
        <a:lstStyle/>
        <a:p>
          <a:r>
            <a:rPr lang="en-US" dirty="0"/>
            <a:t>OECD</a:t>
          </a:r>
        </a:p>
      </dgm:t>
    </dgm:pt>
    <dgm:pt modelId="{C5D21C3E-4D20-4D9B-AB42-5329E7F7E979}" type="parTrans" cxnId="{49A1D3E8-F45F-4A59-BD1F-4DFBC43B4D5E}">
      <dgm:prSet/>
      <dgm:spPr/>
      <dgm:t>
        <a:bodyPr/>
        <a:lstStyle/>
        <a:p>
          <a:endParaRPr lang="en-US"/>
        </a:p>
      </dgm:t>
    </dgm:pt>
    <dgm:pt modelId="{ABCE678D-9AA8-4C0C-A6DB-CDAA0CFE43E3}" type="sibTrans" cxnId="{49A1D3E8-F45F-4A59-BD1F-4DFBC43B4D5E}">
      <dgm:prSet/>
      <dgm:spPr/>
      <dgm:t>
        <a:bodyPr/>
        <a:lstStyle/>
        <a:p>
          <a:endParaRPr lang="en-US"/>
        </a:p>
      </dgm:t>
    </dgm:pt>
    <dgm:pt modelId="{DC4BE46A-E421-48C5-ACE9-D2329C673F0C}">
      <dgm:prSet phldrT="[Text]"/>
      <dgm:spPr>
        <a:solidFill>
          <a:schemeClr val="accent1">
            <a:lumMod val="75000"/>
          </a:schemeClr>
        </a:solidFill>
      </dgm:spPr>
      <dgm:t>
        <a:bodyPr/>
        <a:lstStyle/>
        <a:p>
          <a:r>
            <a:rPr lang="en-US" dirty="0"/>
            <a:t>Public banks</a:t>
          </a:r>
        </a:p>
      </dgm:t>
    </dgm:pt>
    <dgm:pt modelId="{712DC82D-39C6-40F6-8088-7C9AB4718407}" type="parTrans" cxnId="{ED16C05B-4405-4457-9843-E6B74AAF2B64}">
      <dgm:prSet/>
      <dgm:spPr/>
      <dgm:t>
        <a:bodyPr/>
        <a:lstStyle/>
        <a:p>
          <a:endParaRPr lang="en-US"/>
        </a:p>
      </dgm:t>
    </dgm:pt>
    <dgm:pt modelId="{7A47AB11-6FB1-4D09-9E87-1F697BAC7DBB}" type="sibTrans" cxnId="{ED16C05B-4405-4457-9843-E6B74AAF2B64}">
      <dgm:prSet/>
      <dgm:spPr/>
      <dgm:t>
        <a:bodyPr/>
        <a:lstStyle/>
        <a:p>
          <a:endParaRPr lang="en-US"/>
        </a:p>
      </dgm:t>
    </dgm:pt>
    <dgm:pt modelId="{E58365AE-D22D-4EC5-BA82-5508314BD368}">
      <dgm:prSet phldrT="[Text]"/>
      <dgm:spPr>
        <a:solidFill>
          <a:schemeClr val="accent1">
            <a:lumMod val="75000"/>
          </a:schemeClr>
        </a:solidFill>
      </dgm:spPr>
      <dgm:t>
        <a:bodyPr/>
        <a:lstStyle/>
        <a:p>
          <a:r>
            <a:rPr lang="en-US" dirty="0"/>
            <a:t>Private banks</a:t>
          </a:r>
        </a:p>
      </dgm:t>
    </dgm:pt>
    <dgm:pt modelId="{CB7AD7F0-11CF-4060-BFB2-CE29F36F0C81}" type="parTrans" cxnId="{BC4ADF1F-95CE-4AF9-A2AB-AC61960D9953}">
      <dgm:prSet/>
      <dgm:spPr/>
      <dgm:t>
        <a:bodyPr/>
        <a:lstStyle/>
        <a:p>
          <a:endParaRPr lang="en-US"/>
        </a:p>
      </dgm:t>
    </dgm:pt>
    <dgm:pt modelId="{E6A03EDD-CF00-41B6-98DA-B514935FFBCB}" type="sibTrans" cxnId="{BC4ADF1F-95CE-4AF9-A2AB-AC61960D9953}">
      <dgm:prSet/>
      <dgm:spPr/>
      <dgm:t>
        <a:bodyPr/>
        <a:lstStyle/>
        <a:p>
          <a:endParaRPr lang="en-US"/>
        </a:p>
      </dgm:t>
    </dgm:pt>
    <dgm:pt modelId="{413E9309-0FCE-46AF-83AB-C553F822B6DB}">
      <dgm:prSet phldrT="[Text]"/>
      <dgm:spPr>
        <a:solidFill>
          <a:schemeClr val="accent1">
            <a:lumMod val="75000"/>
          </a:schemeClr>
        </a:solidFill>
      </dgm:spPr>
      <dgm:t>
        <a:bodyPr/>
        <a:lstStyle/>
        <a:p>
          <a:r>
            <a:rPr lang="en-US" dirty="0"/>
            <a:t>SMEs</a:t>
          </a:r>
        </a:p>
      </dgm:t>
    </dgm:pt>
    <dgm:pt modelId="{99FDBA6A-859A-4268-95AF-0D39C857C6FE}" type="parTrans" cxnId="{68EA8AF3-CD4B-4FD5-B14E-431A67C78FE6}">
      <dgm:prSet/>
      <dgm:spPr/>
      <dgm:t>
        <a:bodyPr/>
        <a:lstStyle/>
        <a:p>
          <a:endParaRPr lang="en-US"/>
        </a:p>
      </dgm:t>
    </dgm:pt>
    <dgm:pt modelId="{0579194A-AB73-4EEE-A971-C14C56F88293}" type="sibTrans" cxnId="{68EA8AF3-CD4B-4FD5-B14E-431A67C78FE6}">
      <dgm:prSet/>
      <dgm:spPr/>
      <dgm:t>
        <a:bodyPr/>
        <a:lstStyle/>
        <a:p>
          <a:endParaRPr lang="en-US"/>
        </a:p>
      </dgm:t>
    </dgm:pt>
    <dgm:pt modelId="{3D9EB2ED-374A-47BC-907A-7F7AE1A2939C}">
      <dgm:prSet phldrT="[Text]"/>
      <dgm:spPr>
        <a:solidFill>
          <a:schemeClr val="accent1">
            <a:lumMod val="75000"/>
          </a:schemeClr>
        </a:solidFill>
      </dgm:spPr>
      <dgm:t>
        <a:bodyPr/>
        <a:lstStyle/>
        <a:p>
          <a:r>
            <a:rPr lang="en-US" dirty="0"/>
            <a:t>Governments</a:t>
          </a:r>
        </a:p>
      </dgm:t>
    </dgm:pt>
    <dgm:pt modelId="{36B15FCF-A870-4B1C-A33C-BEA285C141AD}" type="parTrans" cxnId="{4F4306E4-0152-4B51-B167-EEA32029E5F9}">
      <dgm:prSet/>
      <dgm:spPr/>
      <dgm:t>
        <a:bodyPr/>
        <a:lstStyle/>
        <a:p>
          <a:endParaRPr lang="en-US"/>
        </a:p>
      </dgm:t>
    </dgm:pt>
    <dgm:pt modelId="{248E8AAD-E706-4364-8841-717EACC94F31}" type="sibTrans" cxnId="{4F4306E4-0152-4B51-B167-EEA32029E5F9}">
      <dgm:prSet/>
      <dgm:spPr/>
      <dgm:t>
        <a:bodyPr/>
        <a:lstStyle/>
        <a:p>
          <a:endParaRPr lang="en-US"/>
        </a:p>
      </dgm:t>
    </dgm:pt>
    <dgm:pt modelId="{E0706ACC-3E2C-48D1-A32B-F555AD07987C}" type="pres">
      <dgm:prSet presAssocID="{A18F70C9-A00F-4E6D-A6B5-8B32381C7837}" presName="cycle" presStyleCnt="0">
        <dgm:presLayoutVars>
          <dgm:dir/>
          <dgm:resizeHandles val="exact"/>
        </dgm:presLayoutVars>
      </dgm:prSet>
      <dgm:spPr/>
    </dgm:pt>
    <dgm:pt modelId="{02B6D008-A95E-48F3-AA4D-927169B6F78C}" type="pres">
      <dgm:prSet presAssocID="{09EEF88B-FF14-495B-AD3B-65DEA8A6AC74}" presName="node" presStyleLbl="node1" presStyleIdx="0" presStyleCnt="5">
        <dgm:presLayoutVars>
          <dgm:bulletEnabled val="1"/>
        </dgm:presLayoutVars>
      </dgm:prSet>
      <dgm:spPr/>
    </dgm:pt>
    <dgm:pt modelId="{BC808880-D6D7-429C-AB90-E709A2B94F32}" type="pres">
      <dgm:prSet presAssocID="{09EEF88B-FF14-495B-AD3B-65DEA8A6AC74}" presName="spNode" presStyleCnt="0"/>
      <dgm:spPr/>
    </dgm:pt>
    <dgm:pt modelId="{25F91B1F-7390-47F4-8DE4-8D105D96FE7A}" type="pres">
      <dgm:prSet presAssocID="{ABCE678D-9AA8-4C0C-A6DB-CDAA0CFE43E3}" presName="sibTrans" presStyleLbl="sibTrans1D1" presStyleIdx="0" presStyleCnt="5"/>
      <dgm:spPr/>
    </dgm:pt>
    <dgm:pt modelId="{FAA3C9FC-D190-43E6-937C-456493DFB53C}" type="pres">
      <dgm:prSet presAssocID="{DC4BE46A-E421-48C5-ACE9-D2329C673F0C}" presName="node" presStyleLbl="node1" presStyleIdx="1" presStyleCnt="5" custRadScaleRad="104262" custRadScaleInc="-25438">
        <dgm:presLayoutVars>
          <dgm:bulletEnabled val="1"/>
        </dgm:presLayoutVars>
      </dgm:prSet>
      <dgm:spPr/>
    </dgm:pt>
    <dgm:pt modelId="{62D7E3ED-7E1F-4FCF-8A0A-7DEBAF25BC37}" type="pres">
      <dgm:prSet presAssocID="{DC4BE46A-E421-48C5-ACE9-D2329C673F0C}" presName="spNode" presStyleCnt="0"/>
      <dgm:spPr/>
    </dgm:pt>
    <dgm:pt modelId="{4E366000-C8D6-4EF4-BA43-9A427EB5A457}" type="pres">
      <dgm:prSet presAssocID="{7A47AB11-6FB1-4D09-9E87-1F697BAC7DBB}" presName="sibTrans" presStyleLbl="sibTrans1D1" presStyleIdx="1" presStyleCnt="5"/>
      <dgm:spPr/>
    </dgm:pt>
    <dgm:pt modelId="{7A98E102-88D6-40AC-B839-94AD26D438A1}" type="pres">
      <dgm:prSet presAssocID="{E58365AE-D22D-4EC5-BA82-5508314BD368}" presName="node" presStyleLbl="node1" presStyleIdx="2" presStyleCnt="5" custRadScaleRad="100183" custRadScaleInc="-149161">
        <dgm:presLayoutVars>
          <dgm:bulletEnabled val="1"/>
        </dgm:presLayoutVars>
      </dgm:prSet>
      <dgm:spPr/>
    </dgm:pt>
    <dgm:pt modelId="{F6CA14FF-106A-4537-90D9-F29E3EB84760}" type="pres">
      <dgm:prSet presAssocID="{E58365AE-D22D-4EC5-BA82-5508314BD368}" presName="spNode" presStyleCnt="0"/>
      <dgm:spPr/>
    </dgm:pt>
    <dgm:pt modelId="{83FD860C-0C9A-449E-9E89-7D3BD0E7D054}" type="pres">
      <dgm:prSet presAssocID="{E6A03EDD-CF00-41B6-98DA-B514935FFBCB}" presName="sibTrans" presStyleLbl="sibTrans1D1" presStyleIdx="2" presStyleCnt="5"/>
      <dgm:spPr/>
    </dgm:pt>
    <dgm:pt modelId="{7A8FB951-696B-4196-923E-6CF981141447}" type="pres">
      <dgm:prSet presAssocID="{413E9309-0FCE-46AF-83AB-C553F822B6DB}" presName="node" presStyleLbl="node1" presStyleIdx="3" presStyleCnt="5" custRadScaleRad="97637" custRadScaleInc="142399">
        <dgm:presLayoutVars>
          <dgm:bulletEnabled val="1"/>
        </dgm:presLayoutVars>
      </dgm:prSet>
      <dgm:spPr/>
    </dgm:pt>
    <dgm:pt modelId="{CB28A610-33B9-4DA4-A7A4-7CBC6E25A421}" type="pres">
      <dgm:prSet presAssocID="{413E9309-0FCE-46AF-83AB-C553F822B6DB}" presName="spNode" presStyleCnt="0"/>
      <dgm:spPr/>
    </dgm:pt>
    <dgm:pt modelId="{B41BF920-2F74-4271-B474-DCB21F97E077}" type="pres">
      <dgm:prSet presAssocID="{0579194A-AB73-4EEE-A971-C14C56F88293}" presName="sibTrans" presStyleLbl="sibTrans1D1" presStyleIdx="3" presStyleCnt="5"/>
      <dgm:spPr/>
    </dgm:pt>
    <dgm:pt modelId="{BC7FA783-F4DD-4911-AF73-27B35F305411}" type="pres">
      <dgm:prSet presAssocID="{3D9EB2ED-374A-47BC-907A-7F7AE1A2939C}" presName="node" presStyleLbl="node1" presStyleIdx="4" presStyleCnt="5" custRadScaleRad="101937" custRadScaleInc="36264">
        <dgm:presLayoutVars>
          <dgm:bulletEnabled val="1"/>
        </dgm:presLayoutVars>
      </dgm:prSet>
      <dgm:spPr/>
    </dgm:pt>
    <dgm:pt modelId="{C62CFEDE-CD7E-4B3E-8A17-F59471824DD8}" type="pres">
      <dgm:prSet presAssocID="{3D9EB2ED-374A-47BC-907A-7F7AE1A2939C}" presName="spNode" presStyleCnt="0"/>
      <dgm:spPr/>
    </dgm:pt>
    <dgm:pt modelId="{E3D8A1D4-206F-47AE-A190-FFACDDB16951}" type="pres">
      <dgm:prSet presAssocID="{248E8AAD-E706-4364-8841-717EACC94F31}" presName="sibTrans" presStyleLbl="sibTrans1D1" presStyleIdx="4" presStyleCnt="5"/>
      <dgm:spPr/>
    </dgm:pt>
  </dgm:ptLst>
  <dgm:cxnLst>
    <dgm:cxn modelId="{5BD40D01-9079-4E5B-9DB9-E217D40EE996}" type="presOf" srcId="{7A47AB11-6FB1-4D09-9E87-1F697BAC7DBB}" destId="{4E366000-C8D6-4EF4-BA43-9A427EB5A457}" srcOrd="0" destOrd="0" presId="urn:microsoft.com/office/officeart/2005/8/layout/cycle6"/>
    <dgm:cxn modelId="{2F5CB302-131A-45D0-B757-1134E76B0A51}" type="presOf" srcId="{DC4BE46A-E421-48C5-ACE9-D2329C673F0C}" destId="{FAA3C9FC-D190-43E6-937C-456493DFB53C}" srcOrd="0" destOrd="0" presId="urn:microsoft.com/office/officeart/2005/8/layout/cycle6"/>
    <dgm:cxn modelId="{66F41009-8345-465A-A834-95AACB527CE1}" type="presOf" srcId="{ABCE678D-9AA8-4C0C-A6DB-CDAA0CFE43E3}" destId="{25F91B1F-7390-47F4-8DE4-8D105D96FE7A}" srcOrd="0" destOrd="0" presId="urn:microsoft.com/office/officeart/2005/8/layout/cycle6"/>
    <dgm:cxn modelId="{01F89D11-A448-4B21-BF2E-16B9ABA43A50}" type="presOf" srcId="{A18F70C9-A00F-4E6D-A6B5-8B32381C7837}" destId="{E0706ACC-3E2C-48D1-A32B-F555AD07987C}" srcOrd="0" destOrd="0" presId="urn:microsoft.com/office/officeart/2005/8/layout/cycle6"/>
    <dgm:cxn modelId="{5FEC9612-06B7-4EA4-8451-C6182DF3B6E7}" type="presOf" srcId="{0579194A-AB73-4EEE-A971-C14C56F88293}" destId="{B41BF920-2F74-4271-B474-DCB21F97E077}" srcOrd="0" destOrd="0" presId="urn:microsoft.com/office/officeart/2005/8/layout/cycle6"/>
    <dgm:cxn modelId="{68C4501C-784C-486C-984C-CB9165B4CE68}" type="presOf" srcId="{09EEF88B-FF14-495B-AD3B-65DEA8A6AC74}" destId="{02B6D008-A95E-48F3-AA4D-927169B6F78C}" srcOrd="0" destOrd="0" presId="urn:microsoft.com/office/officeart/2005/8/layout/cycle6"/>
    <dgm:cxn modelId="{744EBB1C-C8D7-4B31-AEEE-6DACD66C6552}" type="presOf" srcId="{E6A03EDD-CF00-41B6-98DA-B514935FFBCB}" destId="{83FD860C-0C9A-449E-9E89-7D3BD0E7D054}" srcOrd="0" destOrd="0" presId="urn:microsoft.com/office/officeart/2005/8/layout/cycle6"/>
    <dgm:cxn modelId="{A029A51E-40E9-4DD5-9927-1FF3859EB363}" type="presOf" srcId="{E58365AE-D22D-4EC5-BA82-5508314BD368}" destId="{7A98E102-88D6-40AC-B839-94AD26D438A1}" srcOrd="0" destOrd="0" presId="urn:microsoft.com/office/officeart/2005/8/layout/cycle6"/>
    <dgm:cxn modelId="{BC4ADF1F-95CE-4AF9-A2AB-AC61960D9953}" srcId="{A18F70C9-A00F-4E6D-A6B5-8B32381C7837}" destId="{E58365AE-D22D-4EC5-BA82-5508314BD368}" srcOrd="2" destOrd="0" parTransId="{CB7AD7F0-11CF-4060-BFB2-CE29F36F0C81}" sibTransId="{E6A03EDD-CF00-41B6-98DA-B514935FFBCB}"/>
    <dgm:cxn modelId="{ED16C05B-4405-4457-9843-E6B74AAF2B64}" srcId="{A18F70C9-A00F-4E6D-A6B5-8B32381C7837}" destId="{DC4BE46A-E421-48C5-ACE9-D2329C673F0C}" srcOrd="1" destOrd="0" parTransId="{712DC82D-39C6-40F6-8088-7C9AB4718407}" sibTransId="{7A47AB11-6FB1-4D09-9E87-1F697BAC7DBB}"/>
    <dgm:cxn modelId="{25D803A1-E0C6-4606-B62C-FE6A3FDCDA73}" type="presOf" srcId="{413E9309-0FCE-46AF-83AB-C553F822B6DB}" destId="{7A8FB951-696B-4196-923E-6CF981141447}" srcOrd="0" destOrd="0" presId="urn:microsoft.com/office/officeart/2005/8/layout/cycle6"/>
    <dgm:cxn modelId="{5DA4A8D1-F582-4222-9AA9-9CE47DD95BC4}" type="presOf" srcId="{248E8AAD-E706-4364-8841-717EACC94F31}" destId="{E3D8A1D4-206F-47AE-A190-FFACDDB16951}" srcOrd="0" destOrd="0" presId="urn:microsoft.com/office/officeart/2005/8/layout/cycle6"/>
    <dgm:cxn modelId="{6B688CDB-A3AC-4701-B7AF-8A126F196D2C}" type="presOf" srcId="{3D9EB2ED-374A-47BC-907A-7F7AE1A2939C}" destId="{BC7FA783-F4DD-4911-AF73-27B35F305411}" srcOrd="0" destOrd="0" presId="urn:microsoft.com/office/officeart/2005/8/layout/cycle6"/>
    <dgm:cxn modelId="{4F4306E4-0152-4B51-B167-EEA32029E5F9}" srcId="{A18F70C9-A00F-4E6D-A6B5-8B32381C7837}" destId="{3D9EB2ED-374A-47BC-907A-7F7AE1A2939C}" srcOrd="4" destOrd="0" parTransId="{36B15FCF-A870-4B1C-A33C-BEA285C141AD}" sibTransId="{248E8AAD-E706-4364-8841-717EACC94F31}"/>
    <dgm:cxn modelId="{49A1D3E8-F45F-4A59-BD1F-4DFBC43B4D5E}" srcId="{A18F70C9-A00F-4E6D-A6B5-8B32381C7837}" destId="{09EEF88B-FF14-495B-AD3B-65DEA8A6AC74}" srcOrd="0" destOrd="0" parTransId="{C5D21C3E-4D20-4D9B-AB42-5329E7F7E979}" sibTransId="{ABCE678D-9AA8-4C0C-A6DB-CDAA0CFE43E3}"/>
    <dgm:cxn modelId="{68EA8AF3-CD4B-4FD5-B14E-431A67C78FE6}" srcId="{A18F70C9-A00F-4E6D-A6B5-8B32381C7837}" destId="{413E9309-0FCE-46AF-83AB-C553F822B6DB}" srcOrd="3" destOrd="0" parTransId="{99FDBA6A-859A-4268-95AF-0D39C857C6FE}" sibTransId="{0579194A-AB73-4EEE-A971-C14C56F88293}"/>
    <dgm:cxn modelId="{AD3218EF-81E4-4FB3-8553-0B82480A3E9A}" type="presParOf" srcId="{E0706ACC-3E2C-48D1-A32B-F555AD07987C}" destId="{02B6D008-A95E-48F3-AA4D-927169B6F78C}" srcOrd="0" destOrd="0" presId="urn:microsoft.com/office/officeart/2005/8/layout/cycle6"/>
    <dgm:cxn modelId="{73F993E6-C10F-45FE-B2C1-051C50B36BA3}" type="presParOf" srcId="{E0706ACC-3E2C-48D1-A32B-F555AD07987C}" destId="{BC808880-D6D7-429C-AB90-E709A2B94F32}" srcOrd="1" destOrd="0" presId="urn:microsoft.com/office/officeart/2005/8/layout/cycle6"/>
    <dgm:cxn modelId="{3F85B714-3438-48AB-BF73-14140ED97519}" type="presParOf" srcId="{E0706ACC-3E2C-48D1-A32B-F555AD07987C}" destId="{25F91B1F-7390-47F4-8DE4-8D105D96FE7A}" srcOrd="2" destOrd="0" presId="urn:microsoft.com/office/officeart/2005/8/layout/cycle6"/>
    <dgm:cxn modelId="{0BBA2EC3-DA4E-4FFB-A4E9-DBCD03D500CB}" type="presParOf" srcId="{E0706ACC-3E2C-48D1-A32B-F555AD07987C}" destId="{FAA3C9FC-D190-43E6-937C-456493DFB53C}" srcOrd="3" destOrd="0" presId="urn:microsoft.com/office/officeart/2005/8/layout/cycle6"/>
    <dgm:cxn modelId="{CEECE863-540E-4AF4-9CF2-493242876529}" type="presParOf" srcId="{E0706ACC-3E2C-48D1-A32B-F555AD07987C}" destId="{62D7E3ED-7E1F-4FCF-8A0A-7DEBAF25BC37}" srcOrd="4" destOrd="0" presId="urn:microsoft.com/office/officeart/2005/8/layout/cycle6"/>
    <dgm:cxn modelId="{3D072066-A4C6-4582-8599-D87C4E28AEA4}" type="presParOf" srcId="{E0706ACC-3E2C-48D1-A32B-F555AD07987C}" destId="{4E366000-C8D6-4EF4-BA43-9A427EB5A457}" srcOrd="5" destOrd="0" presId="urn:microsoft.com/office/officeart/2005/8/layout/cycle6"/>
    <dgm:cxn modelId="{7CA92AC1-8542-4C80-A097-404A7018D1F0}" type="presParOf" srcId="{E0706ACC-3E2C-48D1-A32B-F555AD07987C}" destId="{7A98E102-88D6-40AC-B839-94AD26D438A1}" srcOrd="6" destOrd="0" presId="urn:microsoft.com/office/officeart/2005/8/layout/cycle6"/>
    <dgm:cxn modelId="{4ED750E1-CE63-48FB-920A-B9DB34CFD3AD}" type="presParOf" srcId="{E0706ACC-3E2C-48D1-A32B-F555AD07987C}" destId="{F6CA14FF-106A-4537-90D9-F29E3EB84760}" srcOrd="7" destOrd="0" presId="urn:microsoft.com/office/officeart/2005/8/layout/cycle6"/>
    <dgm:cxn modelId="{4E2E89AE-A9E0-444E-9718-11811722AF5D}" type="presParOf" srcId="{E0706ACC-3E2C-48D1-A32B-F555AD07987C}" destId="{83FD860C-0C9A-449E-9E89-7D3BD0E7D054}" srcOrd="8" destOrd="0" presId="urn:microsoft.com/office/officeart/2005/8/layout/cycle6"/>
    <dgm:cxn modelId="{F7C7B5BD-824D-4839-B0CD-B625286F6060}" type="presParOf" srcId="{E0706ACC-3E2C-48D1-A32B-F555AD07987C}" destId="{7A8FB951-696B-4196-923E-6CF981141447}" srcOrd="9" destOrd="0" presId="urn:microsoft.com/office/officeart/2005/8/layout/cycle6"/>
    <dgm:cxn modelId="{C59DD973-3DA1-4B42-AC31-8E9AA9537128}" type="presParOf" srcId="{E0706ACC-3E2C-48D1-A32B-F555AD07987C}" destId="{CB28A610-33B9-4DA4-A7A4-7CBC6E25A421}" srcOrd="10" destOrd="0" presId="urn:microsoft.com/office/officeart/2005/8/layout/cycle6"/>
    <dgm:cxn modelId="{1C49254E-8FDA-4A76-B987-195244FF5717}" type="presParOf" srcId="{E0706ACC-3E2C-48D1-A32B-F555AD07987C}" destId="{B41BF920-2F74-4271-B474-DCB21F97E077}" srcOrd="11" destOrd="0" presId="urn:microsoft.com/office/officeart/2005/8/layout/cycle6"/>
    <dgm:cxn modelId="{B7BFDF41-8C89-4BF7-BC92-EA2328E9787B}" type="presParOf" srcId="{E0706ACC-3E2C-48D1-A32B-F555AD07987C}" destId="{BC7FA783-F4DD-4911-AF73-27B35F305411}" srcOrd="12" destOrd="0" presId="urn:microsoft.com/office/officeart/2005/8/layout/cycle6"/>
    <dgm:cxn modelId="{D461BF84-0F6E-4BEA-A2EF-A2F94B47CE54}" type="presParOf" srcId="{E0706ACC-3E2C-48D1-A32B-F555AD07987C}" destId="{C62CFEDE-CD7E-4B3E-8A17-F59471824DD8}" srcOrd="13" destOrd="0" presId="urn:microsoft.com/office/officeart/2005/8/layout/cycle6"/>
    <dgm:cxn modelId="{49B49E46-F684-4D55-9838-B4288E06E9A0}" type="presParOf" srcId="{E0706ACC-3E2C-48D1-A32B-F555AD07987C}" destId="{E3D8A1D4-206F-47AE-A190-FFACDDB16951}" srcOrd="14" destOrd="0" presId="urn:microsoft.com/office/officeart/2005/8/layout/cycle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6D008-A95E-48F3-AA4D-927169B6F78C}">
      <dsp:nvSpPr>
        <dsp:cNvPr id="0" name=""/>
        <dsp:cNvSpPr/>
      </dsp:nvSpPr>
      <dsp:spPr>
        <a:xfrm>
          <a:off x="1995457" y="2047"/>
          <a:ext cx="1082575" cy="703674"/>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OECD</a:t>
          </a:r>
        </a:p>
      </dsp:txBody>
      <dsp:txXfrm>
        <a:off x="2029808" y="36398"/>
        <a:ext cx="1013873" cy="634972"/>
      </dsp:txXfrm>
    </dsp:sp>
    <dsp:sp modelId="{25F91B1F-7390-47F4-8DE4-8D105D96FE7A}">
      <dsp:nvSpPr>
        <dsp:cNvPr id="0" name=""/>
        <dsp:cNvSpPr/>
      </dsp:nvSpPr>
      <dsp:spPr>
        <a:xfrm>
          <a:off x="1254289" y="398554"/>
          <a:ext cx="2810493" cy="2810493"/>
        </a:xfrm>
        <a:custGeom>
          <a:avLst/>
          <a:gdLst/>
          <a:ahLst/>
          <a:cxnLst/>
          <a:rect l="0" t="0" r="0" b="0"/>
          <a:pathLst>
            <a:path>
              <a:moveTo>
                <a:pt x="1830139" y="65775"/>
              </a:moveTo>
              <a:arcTo wR="1405246" hR="1405246" stAng="17255971" swAng="162337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AA3C9FC-D190-43E6-937C-456493DFB53C}">
      <dsp:nvSpPr>
        <dsp:cNvPr id="0" name=""/>
        <dsp:cNvSpPr/>
      </dsp:nvSpPr>
      <dsp:spPr>
        <a:xfrm>
          <a:off x="3332832" y="808913"/>
          <a:ext cx="1082575" cy="703674"/>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Public banks</a:t>
          </a:r>
        </a:p>
      </dsp:txBody>
      <dsp:txXfrm>
        <a:off x="3367183" y="843264"/>
        <a:ext cx="1013873" cy="634972"/>
      </dsp:txXfrm>
    </dsp:sp>
    <dsp:sp modelId="{4E366000-C8D6-4EF4-BA43-9A427EB5A457}">
      <dsp:nvSpPr>
        <dsp:cNvPr id="0" name=""/>
        <dsp:cNvSpPr/>
      </dsp:nvSpPr>
      <dsp:spPr>
        <a:xfrm>
          <a:off x="1170506" y="112260"/>
          <a:ext cx="2810493" cy="2810493"/>
        </a:xfrm>
        <a:custGeom>
          <a:avLst/>
          <a:gdLst/>
          <a:ahLst/>
          <a:cxnLst/>
          <a:rect l="0" t="0" r="0" b="0"/>
          <a:pathLst>
            <a:path>
              <a:moveTo>
                <a:pt x="2810492" y="1403695"/>
              </a:moveTo>
              <a:arcTo wR="1405246" hR="1405246" stAng="21596205" swAng="80928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98E102-88D6-40AC-B839-94AD26D438A1}">
      <dsp:nvSpPr>
        <dsp:cNvPr id="0" name=""/>
        <dsp:cNvSpPr/>
      </dsp:nvSpPr>
      <dsp:spPr>
        <a:xfrm>
          <a:off x="3332835" y="1847036"/>
          <a:ext cx="1082575" cy="703674"/>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Private banks</a:t>
          </a:r>
        </a:p>
      </dsp:txBody>
      <dsp:txXfrm>
        <a:off x="3367186" y="1881387"/>
        <a:ext cx="1013873" cy="634972"/>
      </dsp:txXfrm>
    </dsp:sp>
    <dsp:sp modelId="{83FD860C-0C9A-449E-9E89-7D3BD0E7D054}">
      <dsp:nvSpPr>
        <dsp:cNvPr id="0" name=""/>
        <dsp:cNvSpPr/>
      </dsp:nvSpPr>
      <dsp:spPr>
        <a:xfrm>
          <a:off x="1153141" y="327363"/>
          <a:ext cx="2810493" cy="2810493"/>
        </a:xfrm>
        <a:custGeom>
          <a:avLst/>
          <a:gdLst/>
          <a:ahLst/>
          <a:cxnLst/>
          <a:rect l="0" t="0" r="0" b="0"/>
          <a:pathLst>
            <a:path>
              <a:moveTo>
                <a:pt x="2534457" y="2241668"/>
              </a:moveTo>
              <a:arcTo wR="1405246" hR="1405246" stAng="2191671" swAng="633910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8FB951-696B-4196-923E-6CF981141447}">
      <dsp:nvSpPr>
        <dsp:cNvPr id="0" name=""/>
        <dsp:cNvSpPr/>
      </dsp:nvSpPr>
      <dsp:spPr>
        <a:xfrm>
          <a:off x="704727" y="1872602"/>
          <a:ext cx="1082575" cy="703674"/>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SMEs</a:t>
          </a:r>
        </a:p>
      </dsp:txBody>
      <dsp:txXfrm>
        <a:off x="739078" y="1906953"/>
        <a:ext cx="1013873" cy="634972"/>
      </dsp:txXfrm>
    </dsp:sp>
    <dsp:sp modelId="{B41BF920-2F74-4271-B474-DCB21F97E077}">
      <dsp:nvSpPr>
        <dsp:cNvPr id="0" name=""/>
        <dsp:cNvSpPr/>
      </dsp:nvSpPr>
      <dsp:spPr>
        <a:xfrm>
          <a:off x="1131887" y="144812"/>
          <a:ext cx="2810493" cy="2810493"/>
        </a:xfrm>
        <a:custGeom>
          <a:avLst/>
          <a:gdLst/>
          <a:ahLst/>
          <a:cxnLst/>
          <a:rect l="0" t="0" r="0" b="0"/>
          <a:pathLst>
            <a:path>
              <a:moveTo>
                <a:pt x="36588" y="1723827"/>
              </a:moveTo>
              <a:arcTo wR="1405246" hR="1405246" stAng="10013799" swAng="97892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7FA783-F4DD-4911-AF73-27B35F305411}">
      <dsp:nvSpPr>
        <dsp:cNvPr id="0" name=""/>
        <dsp:cNvSpPr/>
      </dsp:nvSpPr>
      <dsp:spPr>
        <a:xfrm>
          <a:off x="715770" y="763584"/>
          <a:ext cx="1082575" cy="703674"/>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Governments</a:t>
          </a:r>
        </a:p>
      </dsp:txBody>
      <dsp:txXfrm>
        <a:off x="750121" y="797935"/>
        <a:ext cx="1013873" cy="634972"/>
      </dsp:txXfrm>
    </dsp:sp>
    <dsp:sp modelId="{E3D8A1D4-206F-47AE-A190-FFACDDB16951}">
      <dsp:nvSpPr>
        <dsp:cNvPr id="0" name=""/>
        <dsp:cNvSpPr/>
      </dsp:nvSpPr>
      <dsp:spPr>
        <a:xfrm>
          <a:off x="1067758" y="378685"/>
          <a:ext cx="2810493" cy="2810493"/>
        </a:xfrm>
        <a:custGeom>
          <a:avLst/>
          <a:gdLst/>
          <a:ahLst/>
          <a:cxnLst/>
          <a:rect l="0" t="0" r="0" b="0"/>
          <a:pathLst>
            <a:path>
              <a:moveTo>
                <a:pt x="443189" y="380959"/>
              </a:moveTo>
              <a:arcTo wR="1405246" hR="1405246" stAng="13607664" swAng="138629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0.23725</cdr:x>
      <cdr:y>0.05918</cdr:y>
    </cdr:from>
    <cdr:to>
      <cdr:x>0.24996</cdr:x>
      <cdr:y>0.08816</cdr:y>
    </cdr:to>
    <cdr:sp macro="" textlink="">
      <cdr:nvSpPr>
        <cdr:cNvPr id="6" name="xlamShapesMarker">
          <a:extLst xmlns:a="http://schemas.openxmlformats.org/drawingml/2006/main">
            <a:ext uri="{FF2B5EF4-FFF2-40B4-BE49-F238E27FC236}">
              <a16:creationId xmlns:a16="http://schemas.microsoft.com/office/drawing/2014/main" id="{458BCE30-1FBA-4D20-8C72-751736CCAA4E}"/>
            </a:ext>
          </a:extLst>
        </cdr:cNvPr>
        <cdr:cNvSpPr/>
      </cdr:nvSpPr>
      <cdr:spPr>
        <a:xfrm xmlns:a="http://schemas.openxmlformats.org/drawingml/2006/main">
          <a:off x="1103884" y="187081"/>
          <a:ext cx="59150" cy="91603"/>
        </a:xfrm>
        <a:prstGeom xmlns:a="http://schemas.openxmlformats.org/drawingml/2006/main" prst="rect">
          <a:avLst/>
        </a:prstGeom>
        <a:solidFill xmlns:a="http://schemas.openxmlformats.org/drawingml/2006/main">
          <a:srgbClr val="EAEAEA"/>
        </a:solidFill>
        <a:ln xmlns:a="http://schemas.openxmlformats.org/drawingml/2006/main" w="635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cdr:x>
      <cdr:y>0.86702</cdr:y>
    </cdr:from>
    <cdr:to>
      <cdr:x>1</cdr:x>
      <cdr:y>1</cdr:y>
    </cdr:to>
    <cdr:sp macro="" textlink="">
      <cdr:nvSpPr>
        <cdr:cNvPr id="2" name="TextBox 2">
          <a:extLst xmlns:a="http://schemas.openxmlformats.org/drawingml/2006/main">
            <a:ext uri="{FF2B5EF4-FFF2-40B4-BE49-F238E27FC236}">
              <a16:creationId xmlns:a16="http://schemas.microsoft.com/office/drawing/2014/main" id="{8568EE84-5E92-CF5C-D3EC-79BA6338A99B}"/>
            </a:ext>
          </a:extLst>
        </cdr:cNvPr>
        <cdr:cNvSpPr txBox="1"/>
      </cdr:nvSpPr>
      <cdr:spPr>
        <a:xfrm xmlns:a="http://schemas.openxmlformats.org/drawingml/2006/main">
          <a:off x="0" y="3546001"/>
          <a:ext cx="5024853" cy="54386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467" dirty="0">
              <a:solidFill>
                <a:schemeClr val="bg1"/>
              </a:solidFill>
            </a:rPr>
            <a:t>Source: IMF Fiscal Monitor, April 2021</a:t>
          </a:r>
        </a:p>
        <a:p xmlns:a="http://schemas.openxmlformats.org/drawingml/2006/main">
          <a:endParaRPr lang="en-GB" sz="1467" dirty="0"/>
        </a:p>
      </cdr:txBody>
    </cdr:sp>
  </cdr:relSizeAnchor>
</c:userShapes>
</file>

<file path=ppt/drawings/drawing3.xml><?xml version="1.0" encoding="utf-8"?>
<c:userShapes xmlns:c="http://schemas.openxmlformats.org/drawingml/2006/chart">
  <cdr:relSizeAnchor xmlns:cdr="http://schemas.openxmlformats.org/drawingml/2006/chartDrawing">
    <cdr:from>
      <cdr:x>0.2775</cdr:x>
      <cdr:y>0.04438</cdr:y>
    </cdr:from>
    <cdr:to>
      <cdr:x>0.2902</cdr:x>
      <cdr:y>0.07324</cdr:y>
    </cdr:to>
    <cdr:sp macro="" textlink="">
      <cdr:nvSpPr>
        <cdr:cNvPr id="14" name="xlamShapesMarker"/>
        <cdr:cNvSpPr/>
      </cdr:nvSpPr>
      <cdr:spPr>
        <a:xfrm xmlns:a="http://schemas.openxmlformats.org/drawingml/2006/main">
          <a:off x="1615603" y="113744"/>
          <a:ext cx="73949" cy="73949"/>
        </a:xfrm>
        <a:prstGeom xmlns:a="http://schemas.openxmlformats.org/drawingml/2006/main" prst="rect">
          <a:avLst/>
        </a:prstGeom>
        <a:solidFill xmlns:a="http://schemas.openxmlformats.org/drawingml/2006/main">
          <a:srgbClr val="EAEAEA"/>
        </a:solidFill>
        <a:ln xmlns:a="http://schemas.openxmlformats.org/drawingml/2006/main" w="6350" cap="flat" cmpd="sng" algn="ctr">
          <a:noFill/>
          <a:prstDash val="solid"/>
        </a:ln>
        <a:effectLst xmlns:a="http://schemas.openxmlformats.org/drawingml/2006/main"/>
        <a:extLst xmlns:a="http://schemas.openxmlformats.org/drawingml/2006/main">
          <a:ext uri="{91240B29-F687-4F45-9708-019B960494DF}">
            <a14:hiddenLine xmlns:a14="http://schemas.microsoft.com/office/drawing/2010/main" w="6350" cap="flat" cmpd="sng" algn="ctr">
              <a:solidFill>
                <a:srgbClr val="EAEAEA"/>
              </a:solidFill>
              <a:prstDash val="solid"/>
            </a14:hiddenLine>
          </a:ext>
        </a:ex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278F50-D2D1-4AB6-BCD7-71099CDBB455}" type="datetimeFigureOut">
              <a:rPr lang="en-US" smtClean="0"/>
              <a:t>16-Jun-2023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4A0641-F8D2-4D72-8D61-4880E3BD3785}" type="slidenum">
              <a:rPr lang="en-US" smtClean="0"/>
              <a:t>‹#›</a:t>
            </a:fld>
            <a:endParaRPr lang="en-US"/>
          </a:p>
        </p:txBody>
      </p:sp>
    </p:spTree>
    <p:extLst>
      <p:ext uri="{BB962C8B-B14F-4D97-AF65-F5344CB8AC3E}">
        <p14:creationId xmlns:p14="http://schemas.microsoft.com/office/powerpoint/2010/main" val="3179093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4A0641-F8D2-4D72-8D61-4880E3BD3785}" type="slidenum">
              <a:rPr lang="en-US" smtClean="0"/>
              <a:t>1</a:t>
            </a:fld>
            <a:endParaRPr lang="en-US"/>
          </a:p>
        </p:txBody>
      </p:sp>
    </p:spTree>
    <p:extLst>
      <p:ext uri="{BB962C8B-B14F-4D97-AF65-F5344CB8AC3E}">
        <p14:creationId xmlns:p14="http://schemas.microsoft.com/office/powerpoint/2010/main" val="4087887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A3F46C-BA65-454F-8A3A-002188C0DCAC}" type="slidenum">
              <a:rPr lang="fr-FR" smtClean="0"/>
              <a:t>3</a:t>
            </a:fld>
            <a:endParaRPr lang="fr-FR"/>
          </a:p>
        </p:txBody>
      </p:sp>
    </p:spTree>
    <p:extLst>
      <p:ext uri="{BB962C8B-B14F-4D97-AF65-F5344CB8AC3E}">
        <p14:creationId xmlns:p14="http://schemas.microsoft.com/office/powerpoint/2010/main" val="164141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04A0641-F8D2-4D72-8D61-4880E3BD3785}" type="slidenum">
              <a:rPr lang="en-US" smtClean="0"/>
              <a:t>4</a:t>
            </a:fld>
            <a:endParaRPr lang="en-US"/>
          </a:p>
        </p:txBody>
      </p:sp>
    </p:spTree>
    <p:extLst>
      <p:ext uri="{BB962C8B-B14F-4D97-AF65-F5344CB8AC3E}">
        <p14:creationId xmlns:p14="http://schemas.microsoft.com/office/powerpoint/2010/main" val="2726260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4A0641-F8D2-4D72-8D61-4880E3BD3785}" type="slidenum">
              <a:rPr lang="en-US" smtClean="0"/>
              <a:t>6</a:t>
            </a:fld>
            <a:endParaRPr lang="en-US"/>
          </a:p>
        </p:txBody>
      </p:sp>
    </p:spTree>
    <p:extLst>
      <p:ext uri="{BB962C8B-B14F-4D97-AF65-F5344CB8AC3E}">
        <p14:creationId xmlns:p14="http://schemas.microsoft.com/office/powerpoint/2010/main" val="498452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A2300B-F854-492D-A645-35870EFBFBB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3944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A2300B-F854-492D-A645-35870EFBFBB4}" type="slidenum">
              <a:rPr lang="en-GB" smtClean="0"/>
              <a:t>13</a:t>
            </a:fld>
            <a:endParaRPr lang="en-GB"/>
          </a:p>
        </p:txBody>
      </p:sp>
    </p:spTree>
    <p:extLst>
      <p:ext uri="{BB962C8B-B14F-4D97-AF65-F5344CB8AC3E}">
        <p14:creationId xmlns:p14="http://schemas.microsoft.com/office/powerpoint/2010/main" val="3767305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BACKGROUND INFORMATION</a:t>
            </a:r>
          </a:p>
          <a:p>
            <a:endParaRPr lang="en-US" dirty="0"/>
          </a:p>
          <a:p>
            <a:pPr marL="171450" indent="-171450">
              <a:buFont typeface="Arial" panose="020B0604020202020204" pitchFamily="34" charset="0"/>
              <a:buChar char="•"/>
            </a:pPr>
            <a:r>
              <a:rPr lang="en-US" dirty="0"/>
              <a:t>The origins of the G20/OECD High-Level Principles on SME Financing date back to April 2015, when the G20 Finance Ministers and Central Banks’ Governors asked the OECD, together with other relevant international </a:t>
            </a:r>
            <a:r>
              <a:rPr lang="en-US" dirty="0" err="1"/>
              <a:t>organisations</a:t>
            </a:r>
            <a:r>
              <a:rPr lang="en-US" dirty="0"/>
              <a:t>, to develop voluntary high-level principles on SME financing . </a:t>
            </a:r>
          </a:p>
          <a:p>
            <a:pPr marL="171450" indent="-171450">
              <a:buFont typeface="Arial" panose="020B0604020202020204" pitchFamily="34" charset="0"/>
              <a:buChar char="•"/>
            </a:pPr>
            <a:r>
              <a:rPr lang="en-US" dirty="0"/>
              <a:t>These Principles, welcomed by G20 Leaders in November 2015, are voluntary and non-binding, and </a:t>
            </a:r>
            <a:r>
              <a:rPr lang="en-US" dirty="0" err="1"/>
              <a:t>emphasise</a:t>
            </a:r>
            <a:r>
              <a:rPr lang="en-US" dirty="0"/>
              <a:t> the need to strengthen SME access to traditional bank financing, while also promoting non-bank finance. </a:t>
            </a:r>
          </a:p>
          <a:p>
            <a:pPr marL="171450" indent="-171450">
              <a:buFont typeface="Arial" panose="020B0604020202020204" pitchFamily="34" charset="0"/>
              <a:buChar char="•"/>
            </a:pPr>
            <a:r>
              <a:rPr lang="en-US" dirty="0"/>
              <a:t>The Principles are addressed to G20 and OECD members and other interested economies, since they can apply to different economic, social and regulatory environments. </a:t>
            </a:r>
          </a:p>
          <a:p>
            <a:pPr marL="171450" indent="-171450">
              <a:buFont typeface="Arial" panose="020B0604020202020204" pitchFamily="34" charset="0"/>
              <a:buChar char="•"/>
            </a:pPr>
            <a:r>
              <a:rPr lang="en-US" dirty="0"/>
              <a:t>They provide broad guidelines for the development of cross-cutting policy strategies, policy benchmarking and the assessment of initiatives on SME financing at the local, national and international levels. </a:t>
            </a:r>
          </a:p>
          <a:p>
            <a:pPr marL="171450" indent="-171450">
              <a:buFont typeface="Arial" panose="020B0604020202020204" pitchFamily="34" charset="0"/>
              <a:buChar char="•"/>
            </a:pPr>
            <a:r>
              <a:rPr lang="en-US" dirty="0"/>
              <a:t>They are complementary to other ongoing efforts to identify operational solutions to support SME financing, in particular those undertaken through the work of the G20 Global Partnership on Financial Inclusion (GPFI). </a:t>
            </a:r>
          </a:p>
          <a:p>
            <a:pPr marL="171450" indent="-171450">
              <a:buFont typeface="Arial" panose="020B0604020202020204" pitchFamily="34" charset="0"/>
              <a:buChar char="•"/>
            </a:pPr>
            <a:r>
              <a:rPr lang="en-US" dirty="0"/>
              <a:t>The Principles also aim to encourage dialogue, exchange of experiences and coordination, including regulatory coordination, among stakeholders in SME finance, including policy makers, financial institutions, research institutions and SME management. </a:t>
            </a:r>
          </a:p>
          <a:p>
            <a:pPr marL="171450" indent="-171450">
              <a:buFont typeface="Arial" panose="020B0604020202020204" pitchFamily="34" charset="0"/>
              <a:buChar char="•"/>
            </a:pPr>
            <a:r>
              <a:rPr lang="en-US" dirty="0"/>
              <a:t>They are included in the Compendium of Standards of the Financial Stability Board (FSB).</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105460FF-553C-4234-BA19-5F14DCA18C20}" type="slidenum">
              <a:rPr lang="en-GB" smtClean="0"/>
              <a:t>14</a:t>
            </a:fld>
            <a:endParaRPr lang="en-GB"/>
          </a:p>
        </p:txBody>
      </p:sp>
    </p:spTree>
    <p:extLst>
      <p:ext uri="{BB962C8B-B14F-4D97-AF65-F5344CB8AC3E}">
        <p14:creationId xmlns:p14="http://schemas.microsoft.com/office/powerpoint/2010/main" val="149892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11EAE1A9-8E7E-D04D-9670-8269DAC153D9}" type="slidenum">
              <a:rPr lang="fr-FR" smtClean="0"/>
              <a:pPr/>
              <a:t>‹#›</a:t>
            </a:fld>
            <a:endParaRPr lang="fr-FR" dirty="0"/>
          </a:p>
        </p:txBody>
      </p:sp>
      <p:sp>
        <p:nvSpPr>
          <p:cNvPr id="7" name="Table Placeholder 6"/>
          <p:cNvSpPr>
            <a:spLocks noGrp="1"/>
          </p:cNvSpPr>
          <p:nvPr>
            <p:ph type="tbl" sz="quarter" idx="11"/>
          </p:nvPr>
        </p:nvSpPr>
        <p:spPr>
          <a:xfrm>
            <a:off x="336551" y="1658607"/>
            <a:ext cx="11518900" cy="4404784"/>
          </a:xfrm>
          <a:prstGeom prst="rect">
            <a:avLst/>
          </a:prstGeom>
        </p:spPr>
        <p:txBody>
          <a:bodyPr/>
          <a:lstStyle/>
          <a:p>
            <a:r>
              <a:rPr lang="en-US"/>
              <a:t>Click icon to add table</a:t>
            </a:r>
            <a:endParaRPr lang="en-GB"/>
          </a:p>
        </p:txBody>
      </p:sp>
      <p:sp>
        <p:nvSpPr>
          <p:cNvPr id="5" name="Content Placeholder 2"/>
          <p:cNvSpPr>
            <a:spLocks noGrp="1"/>
          </p:cNvSpPr>
          <p:nvPr>
            <p:ph sz="quarter" idx="14" hasCustomPrompt="1"/>
          </p:nvPr>
        </p:nvSpPr>
        <p:spPr>
          <a:xfrm>
            <a:off x="7157492" y="6411763"/>
            <a:ext cx="3149600" cy="363483"/>
          </a:xfrm>
          <a:prstGeom prst="rect">
            <a:avLst/>
          </a:prstGeom>
        </p:spPr>
        <p:txBody>
          <a:bodyPr/>
          <a:lstStyle>
            <a:lvl1pPr marL="0" indent="0">
              <a:buNone/>
              <a:defRPr lang="en-US" sz="1600" kern="1200" baseline="0" smtClean="0">
                <a:solidFill>
                  <a:schemeClr val="tx1"/>
                </a:solidFill>
                <a:latin typeface="+mj-lt"/>
                <a:ea typeface="+mn-ea"/>
                <a:cs typeface="+mn-cs"/>
              </a:defRPr>
            </a:lvl1pPr>
          </a:lstStyle>
          <a:p>
            <a:pPr lvl="0"/>
            <a:r>
              <a:rPr lang="de-DE" dirty="0">
                <a:solidFill>
                  <a:schemeClr val="tx1"/>
                </a:solidFill>
                <a:latin typeface="+mj-lt"/>
              </a:rPr>
              <a:t># </a:t>
            </a:r>
            <a:r>
              <a:rPr lang="en-US" dirty="0"/>
              <a:t>Edit Hashtag here</a:t>
            </a:r>
          </a:p>
        </p:txBody>
      </p:sp>
    </p:spTree>
    <p:extLst>
      <p:ext uri="{BB962C8B-B14F-4D97-AF65-F5344CB8AC3E}">
        <p14:creationId xmlns:p14="http://schemas.microsoft.com/office/powerpoint/2010/main" val="279320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2_Diapositive de titre">
    <p:bg>
      <p:bgPr>
        <a:gradFill flip="none" rotWithShape="1">
          <a:gsLst>
            <a:gs pos="0">
              <a:schemeClr val="accent6">
                <a:lumMod val="60000"/>
                <a:lumOff val="40000"/>
              </a:schemeClr>
            </a:gs>
            <a:gs pos="64000">
              <a:srgbClr val="7D274A"/>
            </a:gs>
          </a:gsLst>
          <a:lin ang="13500000" scaled="1"/>
          <a:tileRect/>
        </a:gradFill>
        <a:effectLst/>
      </p:bgPr>
    </p:bg>
    <p:spTree>
      <p:nvGrpSpPr>
        <p:cNvPr id="1" name=""/>
        <p:cNvGrpSpPr/>
        <p:nvPr/>
      </p:nvGrpSpPr>
      <p:grpSpPr>
        <a:xfrm>
          <a:off x="0" y="0"/>
          <a:ext cx="0" cy="0"/>
          <a:chOff x="0" y="0"/>
          <a:chExt cx="0" cy="0"/>
        </a:xfrm>
      </p:grpSpPr>
      <p:pic>
        <p:nvPicPr>
          <p:cNvPr id="15" name="Image 14" descr="angle_16-9_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 y="0"/>
            <a:ext cx="2632567" cy="4241357"/>
          </a:xfrm>
          <a:prstGeom prst="rect">
            <a:avLst/>
          </a:prstGeom>
        </p:spPr>
      </p:pic>
      <p:pic>
        <p:nvPicPr>
          <p:cNvPr id="16" name="Image 15" descr="angle_16-9_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1690" y="2616643"/>
            <a:ext cx="2632567" cy="4241357"/>
          </a:xfrm>
          <a:prstGeom prst="rect">
            <a:avLst/>
          </a:prstGeom>
        </p:spPr>
      </p:pic>
      <p:pic>
        <p:nvPicPr>
          <p:cNvPr id="17" name="Image 16"/>
          <p:cNvPicPr>
            <a:picLocks noChangeAspect="1"/>
          </p:cNvPicPr>
          <p:nvPr/>
        </p:nvPicPr>
        <p:blipFill>
          <a:blip r:embed="rId3" cstate="print"/>
          <a:stretch>
            <a:fillRect/>
          </a:stretch>
        </p:blipFill>
        <p:spPr>
          <a:xfrm>
            <a:off x="518400" y="440534"/>
            <a:ext cx="691200" cy="1437697"/>
          </a:xfrm>
          <a:prstGeom prst="rect">
            <a:avLst/>
          </a:prstGeom>
        </p:spPr>
      </p:pic>
      <p:pic>
        <p:nvPicPr>
          <p:cNvPr id="18" name="Image 17" descr="OECD_TEXT_20cm_2.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5600" y="6048000"/>
            <a:ext cx="1789176" cy="594360"/>
          </a:xfrm>
          <a:prstGeom prst="rect">
            <a:avLst/>
          </a:prstGeom>
        </p:spPr>
      </p:pic>
      <p:sp>
        <p:nvSpPr>
          <p:cNvPr id="10" name="Title 1"/>
          <p:cNvSpPr>
            <a:spLocks noGrp="1"/>
          </p:cNvSpPr>
          <p:nvPr>
            <p:ph type="ctrTitle" hasCustomPrompt="1"/>
          </p:nvPr>
        </p:nvSpPr>
        <p:spPr>
          <a:xfrm>
            <a:off x="1872000" y="2140205"/>
            <a:ext cx="8400000" cy="1627796"/>
          </a:xfrm>
        </p:spPr>
        <p:txBody>
          <a:bodyPr anchor="b" anchorCtr="0">
            <a:spAutoFit/>
          </a:bodyPr>
          <a:lstStyle>
            <a:lvl1pPr>
              <a:lnSpc>
                <a:spcPts val="5867"/>
              </a:lnSpc>
              <a:defRPr sz="5733" b="0" cap="all">
                <a:solidFill>
                  <a:schemeClr val="tx1"/>
                </a:solidFill>
                <a:latin typeface="+mj-lt"/>
              </a:defRPr>
            </a:lvl1pPr>
          </a:lstStyle>
          <a:p>
            <a:r>
              <a:rPr lang="fr-FR" dirty="0"/>
              <a:t>Click to </a:t>
            </a:r>
            <a:r>
              <a:rPr lang="fr-FR" dirty="0" err="1"/>
              <a:t>edit</a:t>
            </a:r>
            <a:r>
              <a:rPr lang="fr-FR" dirty="0"/>
              <a:t> </a:t>
            </a:r>
            <a:r>
              <a:rPr lang="fr-FR" dirty="0" err="1"/>
              <a:t>Presentation</a:t>
            </a:r>
            <a:r>
              <a:rPr lang="fr-FR" dirty="0"/>
              <a:t> </a:t>
            </a:r>
            <a:r>
              <a:rPr lang="fr-FR" dirty="0" err="1"/>
              <a:t>title</a:t>
            </a:r>
            <a:endParaRPr lang="en-US" dirty="0"/>
          </a:p>
        </p:txBody>
      </p:sp>
      <p:sp>
        <p:nvSpPr>
          <p:cNvPr id="11" name="Subtitle 2"/>
          <p:cNvSpPr>
            <a:spLocks noGrp="1"/>
          </p:cNvSpPr>
          <p:nvPr>
            <p:ph type="subTitle" idx="1" hasCustomPrompt="1"/>
          </p:nvPr>
        </p:nvSpPr>
        <p:spPr>
          <a:xfrm>
            <a:off x="1872000" y="3840001"/>
            <a:ext cx="8400000" cy="412934"/>
          </a:xfrm>
          <a:prstGeom prst="rect">
            <a:avLst/>
          </a:prstGeom>
        </p:spPr>
        <p:txBody>
          <a:bodyPr>
            <a:spAutoFit/>
          </a:bodyPr>
          <a:lstStyle>
            <a:lvl1pPr marL="0" indent="0" algn="l">
              <a:lnSpc>
                <a:spcPts val="2533"/>
              </a:lnSpc>
              <a:spcBef>
                <a:spcPts val="0"/>
              </a:spcBef>
              <a:buNone/>
              <a:defRPr sz="2267">
                <a:solidFill>
                  <a:schemeClr val="tx1">
                    <a:tint val="75000"/>
                  </a:schemeClr>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dirty="0"/>
              <a:t>Click to </a:t>
            </a:r>
            <a:r>
              <a:rPr lang="fr-FR" dirty="0" err="1"/>
              <a:t>edit</a:t>
            </a:r>
            <a:r>
              <a:rPr lang="fr-FR" dirty="0"/>
              <a:t> </a:t>
            </a:r>
            <a:r>
              <a:rPr lang="fr-FR" dirty="0" err="1"/>
              <a:t>Subtitle</a:t>
            </a:r>
            <a:endParaRPr lang="en-US" dirty="0"/>
          </a:p>
        </p:txBody>
      </p:sp>
      <p:sp>
        <p:nvSpPr>
          <p:cNvPr id="20" name="Espace réservé du texte 3"/>
          <p:cNvSpPr>
            <a:spLocks noGrp="1"/>
          </p:cNvSpPr>
          <p:nvPr>
            <p:ph type="body" sz="half" idx="2" hasCustomPrompt="1"/>
          </p:nvPr>
        </p:nvSpPr>
        <p:spPr>
          <a:xfrm>
            <a:off x="1872000" y="5117093"/>
            <a:ext cx="6000000" cy="244800"/>
          </a:xfrm>
          <a:prstGeom prst="rect">
            <a:avLst/>
          </a:prstGeom>
        </p:spPr>
        <p:txBody>
          <a:bodyPr wrap="none" rIns="0" anchor="ctr" anchorCtr="0">
            <a:noAutofit/>
          </a:bodyPr>
          <a:lstStyle>
            <a:lvl1pPr marL="0" marR="0" indent="0" algn="l" defTabSz="1219170" rtl="0" eaLnBrk="1" fontAlgn="auto" latinLnBrk="0" hangingPunct="1">
              <a:lnSpc>
                <a:spcPct val="100000"/>
              </a:lnSpc>
              <a:spcBef>
                <a:spcPts val="0"/>
              </a:spcBef>
              <a:spcAft>
                <a:spcPts val="0"/>
              </a:spcAft>
              <a:buClrTx/>
              <a:buSzTx/>
              <a:buFont typeface="Arial" pitchFamily="34" charset="0"/>
              <a:buNone/>
              <a:tabLst/>
              <a:defRPr lang="fr-FR" sz="1600" kern="1200" baseline="0" smtClean="0">
                <a:solidFill>
                  <a:schemeClr val="tx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marL="0" marR="0" lvl="0" indent="0" algn="l" defTabSz="1219170" rtl="0" eaLnBrk="1" fontAlgn="auto" latinLnBrk="0" hangingPunct="1">
              <a:lnSpc>
                <a:spcPct val="100000"/>
              </a:lnSpc>
              <a:spcBef>
                <a:spcPts val="0"/>
              </a:spcBef>
              <a:spcAft>
                <a:spcPts val="0"/>
              </a:spcAft>
              <a:buClrTx/>
              <a:buSzTx/>
              <a:buFont typeface="Arial" pitchFamily="34" charset="0"/>
              <a:buNone/>
              <a:tabLst/>
              <a:defRPr/>
            </a:pPr>
            <a:r>
              <a:rPr lang="fr-FR" sz="1600" kern="1200" baseline="0" dirty="0">
                <a:solidFill>
                  <a:schemeClr val="tx1"/>
                </a:solidFill>
                <a:latin typeface="+mj-lt"/>
                <a:ea typeface="+mn-ea"/>
                <a:cs typeface="+mn-cs"/>
              </a:rPr>
              <a:t>Centre for </a:t>
            </a:r>
            <a:r>
              <a:rPr lang="fr-FR" sz="1600" kern="1200" baseline="0" dirty="0" err="1">
                <a:solidFill>
                  <a:schemeClr val="tx1"/>
                </a:solidFill>
                <a:latin typeface="+mj-lt"/>
                <a:ea typeface="+mn-ea"/>
                <a:cs typeface="+mn-cs"/>
              </a:rPr>
              <a:t>Entrepreneurship</a:t>
            </a:r>
            <a:r>
              <a:rPr lang="fr-FR" sz="1600" kern="1200" baseline="0" dirty="0">
                <a:solidFill>
                  <a:schemeClr val="tx1"/>
                </a:solidFill>
                <a:latin typeface="+mj-lt"/>
                <a:ea typeface="+mn-ea"/>
                <a:cs typeface="+mn-cs"/>
              </a:rPr>
              <a:t>, </a:t>
            </a:r>
            <a:r>
              <a:rPr lang="fr-FR" sz="1600" kern="1200" baseline="0" dirty="0" err="1">
                <a:solidFill>
                  <a:schemeClr val="tx1"/>
                </a:solidFill>
                <a:latin typeface="+mj-lt"/>
                <a:ea typeface="+mn-ea"/>
                <a:cs typeface="+mn-cs"/>
              </a:rPr>
              <a:t>SMEs</a:t>
            </a:r>
            <a:r>
              <a:rPr lang="fr-FR" sz="1600" kern="1200" baseline="0" dirty="0">
                <a:solidFill>
                  <a:schemeClr val="tx1"/>
                </a:solidFill>
                <a:latin typeface="+mj-lt"/>
                <a:ea typeface="+mn-ea"/>
                <a:cs typeface="+mn-cs"/>
              </a:rPr>
              <a:t>, </a:t>
            </a:r>
            <a:r>
              <a:rPr lang="fr-FR" sz="1600" kern="1200" baseline="0" dirty="0" err="1">
                <a:solidFill>
                  <a:schemeClr val="tx1"/>
                </a:solidFill>
                <a:latin typeface="+mj-lt"/>
                <a:ea typeface="+mn-ea"/>
                <a:cs typeface="+mn-cs"/>
              </a:rPr>
              <a:t>Regions</a:t>
            </a:r>
            <a:r>
              <a:rPr lang="fr-FR" sz="1600" kern="1200" baseline="0" dirty="0">
                <a:solidFill>
                  <a:schemeClr val="tx1"/>
                </a:solidFill>
                <a:latin typeface="+mj-lt"/>
                <a:ea typeface="+mn-ea"/>
                <a:cs typeface="+mn-cs"/>
              </a:rPr>
              <a:t> and Cities (CFE)</a:t>
            </a:r>
            <a:r>
              <a:rPr lang="fr-FR" dirty="0"/>
              <a:t> </a:t>
            </a:r>
          </a:p>
        </p:txBody>
      </p:sp>
      <p:sp>
        <p:nvSpPr>
          <p:cNvPr id="21" name="Espace réservé du texte 3"/>
          <p:cNvSpPr>
            <a:spLocks noGrp="1"/>
          </p:cNvSpPr>
          <p:nvPr>
            <p:ph type="body" sz="half" idx="10" hasCustomPrompt="1"/>
          </p:nvPr>
        </p:nvSpPr>
        <p:spPr>
          <a:xfrm>
            <a:off x="1872000" y="4823612"/>
            <a:ext cx="6000000" cy="244800"/>
          </a:xfrm>
          <a:prstGeom prst="rect">
            <a:avLst/>
          </a:prstGeom>
        </p:spPr>
        <p:txBody>
          <a:bodyPr wrap="none" rIns="0" anchor="ctr" anchorCtr="0">
            <a:noAutofit/>
          </a:bodyPr>
          <a:lstStyle>
            <a:lvl1pPr marL="0" marR="0" indent="0" algn="l" defTabSz="1219170" rtl="0" eaLnBrk="1" fontAlgn="auto" latinLnBrk="0" hangingPunct="1">
              <a:lnSpc>
                <a:spcPct val="100000"/>
              </a:lnSpc>
              <a:spcBef>
                <a:spcPts val="0"/>
              </a:spcBef>
              <a:spcAft>
                <a:spcPts val="0"/>
              </a:spcAft>
              <a:buClrTx/>
              <a:buSzTx/>
              <a:buFont typeface="Arial" pitchFamily="34" charset="0"/>
              <a:buNone/>
              <a:tabLst/>
              <a:defRPr lang="fr-FR" sz="1600" kern="1200" baseline="0" smtClean="0">
                <a:solidFill>
                  <a:schemeClr val="tx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marL="0" marR="0" lvl="0" indent="0" algn="l" defTabSz="1219170" rtl="0" eaLnBrk="1" fontAlgn="auto" latinLnBrk="0" hangingPunct="1">
              <a:lnSpc>
                <a:spcPct val="100000"/>
              </a:lnSpc>
              <a:spcBef>
                <a:spcPts val="0"/>
              </a:spcBef>
              <a:spcAft>
                <a:spcPts val="0"/>
              </a:spcAft>
              <a:buClrTx/>
              <a:buSzTx/>
              <a:buFont typeface="Arial" pitchFamily="34" charset="0"/>
              <a:buNone/>
              <a:tabLst/>
              <a:defRPr/>
            </a:pPr>
            <a:r>
              <a:rPr lang="fr-FR" sz="1600" kern="1200" baseline="0" dirty="0">
                <a:solidFill>
                  <a:schemeClr val="tx1"/>
                </a:solidFill>
                <a:latin typeface="+mj-lt"/>
                <a:ea typeface="+mn-ea"/>
                <a:cs typeface="+mn-cs"/>
              </a:rPr>
              <a:t>Click to </a:t>
            </a:r>
            <a:r>
              <a:rPr lang="fr-FR" sz="1600" kern="1200" baseline="0" dirty="0" err="1">
                <a:solidFill>
                  <a:schemeClr val="tx1"/>
                </a:solidFill>
                <a:latin typeface="+mj-lt"/>
                <a:ea typeface="+mn-ea"/>
                <a:cs typeface="+mn-cs"/>
              </a:rPr>
              <a:t>edit</a:t>
            </a:r>
            <a:r>
              <a:rPr lang="fr-FR" sz="1600" kern="1200" baseline="0" dirty="0">
                <a:solidFill>
                  <a:schemeClr val="tx1"/>
                </a:solidFill>
                <a:latin typeface="+mj-lt"/>
                <a:ea typeface="+mn-ea"/>
                <a:cs typeface="+mn-cs"/>
              </a:rPr>
              <a:t> the date </a:t>
            </a:r>
            <a:r>
              <a:rPr lang="fr-FR" sz="1600" kern="1200" baseline="0" dirty="0" err="1">
                <a:solidFill>
                  <a:schemeClr val="tx1"/>
                </a:solidFill>
                <a:latin typeface="+mj-lt"/>
                <a:ea typeface="+mn-ea"/>
                <a:cs typeface="+mn-cs"/>
              </a:rPr>
              <a:t>here</a:t>
            </a:r>
            <a:endParaRPr lang="fr-FR" dirty="0"/>
          </a:p>
        </p:txBody>
      </p:sp>
      <p:sp>
        <p:nvSpPr>
          <p:cNvPr id="12" name="Content Placeholder 2"/>
          <p:cNvSpPr>
            <a:spLocks noGrp="1"/>
          </p:cNvSpPr>
          <p:nvPr>
            <p:ph sz="quarter" idx="14" hasCustomPrompt="1"/>
          </p:nvPr>
        </p:nvSpPr>
        <p:spPr>
          <a:xfrm>
            <a:off x="1872001" y="5414851"/>
            <a:ext cx="3057444" cy="321219"/>
          </a:xfrm>
          <a:prstGeom prst="rect">
            <a:avLst/>
          </a:prstGeom>
        </p:spPr>
        <p:txBody>
          <a:bodyPr/>
          <a:lstStyle>
            <a:lvl1pPr marL="0" indent="0">
              <a:buNone/>
              <a:defRPr lang="en-US" sz="1600" kern="1200" baseline="0" dirty="0" smtClean="0">
                <a:solidFill>
                  <a:schemeClr val="tx1"/>
                </a:solidFill>
                <a:latin typeface="+mj-lt"/>
                <a:ea typeface="+mn-ea"/>
                <a:cs typeface="+mn-cs"/>
              </a:defRPr>
            </a:lvl1pPr>
          </a:lstStyle>
          <a:p>
            <a:pPr lvl="0"/>
            <a:r>
              <a:rPr lang="de-DE" dirty="0">
                <a:solidFill>
                  <a:schemeClr val="tx1"/>
                </a:solidFill>
                <a:latin typeface="+mj-lt"/>
              </a:rPr>
              <a:t>Edit # </a:t>
            </a:r>
            <a:r>
              <a:rPr lang="en-US" dirty="0"/>
              <a:t>Hashtag here</a:t>
            </a:r>
          </a:p>
        </p:txBody>
      </p:sp>
      <p:sp>
        <p:nvSpPr>
          <p:cNvPr id="13" name="Rectangle 12"/>
          <p:cNvSpPr/>
          <p:nvPr userDrawn="1"/>
        </p:nvSpPr>
        <p:spPr>
          <a:xfrm>
            <a:off x="1881008" y="6282037"/>
            <a:ext cx="6096000" cy="276999"/>
          </a:xfrm>
          <a:prstGeom prst="rect">
            <a:avLst/>
          </a:prstGeom>
        </p:spPr>
        <p:txBody>
          <a:bodyPr>
            <a:spAutoFit/>
          </a:bodyPr>
          <a:lstStyle/>
          <a:p>
            <a:r>
              <a:rPr lang="en-US" sz="1200" baseline="0" dirty="0">
                <a:latin typeface="+mj-lt"/>
              </a:rPr>
              <a:t>     </a:t>
            </a:r>
            <a:r>
              <a:rPr lang="en-US" sz="1200" dirty="0">
                <a:latin typeface="+mj-lt"/>
              </a:rPr>
              <a:t>@</a:t>
            </a:r>
            <a:r>
              <a:rPr lang="en-US" sz="1200" dirty="0" err="1">
                <a:latin typeface="+mj-lt"/>
              </a:rPr>
              <a:t>OECD_local</a:t>
            </a:r>
            <a:r>
              <a:rPr lang="en-US" sz="1200" dirty="0">
                <a:latin typeface="+mj-lt"/>
              </a:rPr>
              <a:t>    </a:t>
            </a:r>
            <a:r>
              <a:rPr lang="en-GB" sz="1200" kern="1200" baseline="0" dirty="0">
                <a:solidFill>
                  <a:schemeClr val="tx1"/>
                </a:solidFill>
                <a:latin typeface="+mj-lt"/>
                <a:ea typeface="+mn-ea"/>
                <a:cs typeface="+mn-cs"/>
              </a:rPr>
              <a:t>        </a:t>
            </a:r>
            <a:r>
              <a:rPr lang="en-GB" sz="1200" dirty="0">
                <a:latin typeface="+mj-lt"/>
              </a:rPr>
              <a:t>www.linkedin.com/company/oecd-local</a:t>
            </a:r>
            <a:r>
              <a:rPr lang="en-GB" sz="1200" kern="1200" baseline="0" dirty="0">
                <a:solidFill>
                  <a:schemeClr val="tx1"/>
                </a:solidFill>
                <a:latin typeface="+mn-lt"/>
                <a:ea typeface="+mn-ea"/>
                <a:cs typeface="+mn-cs"/>
              </a:rPr>
              <a:t>             </a:t>
            </a:r>
            <a:r>
              <a:rPr lang="en-US" sz="1200" baseline="0" dirty="0">
                <a:latin typeface="+mj-lt"/>
                <a:cs typeface="Arial" panose="020B0604020202020204" pitchFamily="34" charset="0"/>
              </a:rPr>
              <a:t> </a:t>
            </a:r>
            <a:r>
              <a:rPr lang="en-US" sz="1200" dirty="0">
                <a:latin typeface="+mj-lt"/>
                <a:cs typeface="Arial" panose="020B0604020202020204" pitchFamily="34" charset="0"/>
              </a:rPr>
              <a:t>www.oecd.org/</a:t>
            </a:r>
            <a:r>
              <a:rPr lang="en-GB" sz="1200" dirty="0" err="1">
                <a:latin typeface="+mj-lt"/>
                <a:cs typeface="Arial" panose="020B0604020202020204" pitchFamily="34" charset="0"/>
              </a:rPr>
              <a:t>cfe</a:t>
            </a:r>
            <a:r>
              <a:rPr lang="en-GB" sz="1200" dirty="0">
                <a:latin typeface="+mj-lt"/>
                <a:cs typeface="Arial" panose="020B0604020202020204" pitchFamily="34" charset="0"/>
              </a:rPr>
              <a:t> </a:t>
            </a:r>
            <a:endParaRPr lang="en-US" sz="1200" dirty="0">
              <a:latin typeface="+mj-lt"/>
            </a:endParaRPr>
          </a:p>
        </p:txBody>
      </p:sp>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09297" y="6381439"/>
            <a:ext cx="156497" cy="127259"/>
          </a:xfrm>
          <a:prstGeom prst="rect">
            <a:avLst/>
          </a:prstGeom>
        </p:spPr>
      </p:pic>
      <p:pic>
        <p:nvPicPr>
          <p:cNvPr id="4"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20907" y="6243944"/>
            <a:ext cx="351440" cy="351440"/>
          </a:xfrm>
          <a:prstGeom prst="rect">
            <a:avLst/>
          </a:prstGeom>
        </p:spPr>
      </p:pic>
      <p:pic>
        <p:nvPicPr>
          <p:cNvPr id="5" name="Picture 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153446" y="6354480"/>
            <a:ext cx="143617" cy="143617"/>
          </a:xfrm>
          <a:prstGeom prst="rect">
            <a:avLst/>
          </a:prstGeom>
        </p:spPr>
      </p:pic>
    </p:spTree>
    <p:extLst>
      <p:ext uri="{BB962C8B-B14F-4D97-AF65-F5344CB8AC3E}">
        <p14:creationId xmlns:p14="http://schemas.microsoft.com/office/powerpoint/2010/main" val="3484756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mage w/ Text">
    <p:bg>
      <p:bgPr>
        <a:solidFill>
          <a:schemeClr val="tx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67C06CA-6BE8-0343-A32B-8F917CC95595}"/>
              </a:ext>
            </a:extLst>
          </p:cNvPr>
          <p:cNvSpPr>
            <a:spLocks noGrp="1"/>
          </p:cNvSpPr>
          <p:nvPr>
            <p:ph type="pic" sz="quarter" idx="10" hasCustomPrompt="1"/>
          </p:nvPr>
        </p:nvSpPr>
        <p:spPr>
          <a:xfrm>
            <a:off x="-26894" y="0"/>
            <a:ext cx="12218895"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12192000 w 12192000"/>
              <a:gd name="connsiteY1" fmla="*/ 0 h 6858000"/>
              <a:gd name="connsiteX2" fmla="*/ 12192000 w 12192000"/>
              <a:gd name="connsiteY2" fmla="*/ 6858000 h 6858000"/>
              <a:gd name="connsiteX3" fmla="*/ 4370294 w 12192000"/>
              <a:gd name="connsiteY3" fmla="*/ 3388659 h 6858000"/>
              <a:gd name="connsiteX4" fmla="*/ 0 w 12192000"/>
              <a:gd name="connsiteY4" fmla="*/ 0 h 6858000"/>
              <a:gd name="connsiteX0" fmla="*/ 13447 w 12205447"/>
              <a:gd name="connsiteY0" fmla="*/ 0 h 6858000"/>
              <a:gd name="connsiteX1" fmla="*/ 12205447 w 12205447"/>
              <a:gd name="connsiteY1" fmla="*/ 0 h 6858000"/>
              <a:gd name="connsiteX2" fmla="*/ 12205447 w 12205447"/>
              <a:gd name="connsiteY2" fmla="*/ 6858000 h 6858000"/>
              <a:gd name="connsiteX3" fmla="*/ 0 w 12205447"/>
              <a:gd name="connsiteY3" fmla="*/ 2528047 h 6858000"/>
              <a:gd name="connsiteX4" fmla="*/ 13447 w 12205447"/>
              <a:gd name="connsiteY4" fmla="*/ 0 h 6858000"/>
              <a:gd name="connsiteX0" fmla="*/ 40341 w 12232341"/>
              <a:gd name="connsiteY0" fmla="*/ 0 h 6858000"/>
              <a:gd name="connsiteX1" fmla="*/ 12232341 w 12232341"/>
              <a:gd name="connsiteY1" fmla="*/ 0 h 6858000"/>
              <a:gd name="connsiteX2" fmla="*/ 12232341 w 12232341"/>
              <a:gd name="connsiteY2" fmla="*/ 6858000 h 6858000"/>
              <a:gd name="connsiteX3" fmla="*/ 0 w 12232341"/>
              <a:gd name="connsiteY3" fmla="*/ 1559859 h 6858000"/>
              <a:gd name="connsiteX4" fmla="*/ 40341 w 12232341"/>
              <a:gd name="connsiteY4" fmla="*/ 0 h 6858000"/>
              <a:gd name="connsiteX0" fmla="*/ 26894 w 12218894"/>
              <a:gd name="connsiteY0" fmla="*/ 0 h 6858000"/>
              <a:gd name="connsiteX1" fmla="*/ 12218894 w 12218894"/>
              <a:gd name="connsiteY1" fmla="*/ 0 h 6858000"/>
              <a:gd name="connsiteX2" fmla="*/ 12218894 w 12218894"/>
              <a:gd name="connsiteY2" fmla="*/ 6858000 h 6858000"/>
              <a:gd name="connsiteX3" fmla="*/ 0 w 12218894"/>
              <a:gd name="connsiteY3" fmla="*/ 1613647 h 6858000"/>
              <a:gd name="connsiteX4" fmla="*/ 26894 w 1221889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8894" h="6858000">
                <a:moveTo>
                  <a:pt x="26894" y="0"/>
                </a:moveTo>
                <a:lnTo>
                  <a:pt x="12218894" y="0"/>
                </a:lnTo>
                <a:lnTo>
                  <a:pt x="12218894" y="6858000"/>
                </a:lnTo>
                <a:lnTo>
                  <a:pt x="0" y="1613647"/>
                </a:lnTo>
                <a:cubicBezTo>
                  <a:pt x="4482" y="770965"/>
                  <a:pt x="22412" y="842682"/>
                  <a:pt x="26894" y="0"/>
                </a:cubicBezTo>
                <a:close/>
              </a:path>
            </a:pathLst>
          </a:custGeom>
          <a:solidFill>
            <a:schemeClr val="tx1">
              <a:lumMod val="85000"/>
              <a:lumOff val="15000"/>
            </a:schemeClr>
          </a:solidFill>
        </p:spPr>
        <p:txBody>
          <a:bodyPr vert="vert270"/>
          <a:lstStyle>
            <a:lvl1pPr marL="0" indent="0" algn="ctr">
              <a:buFontTx/>
              <a:buNone/>
              <a:defRPr b="0" i="0">
                <a:solidFill>
                  <a:schemeClr val="bg1"/>
                </a:solidFill>
                <a:latin typeface="Arial" panose="020B0604020202020204" pitchFamily="34" charset="0"/>
                <a:ea typeface="Anonymous Pro" panose="02060609030202000504" pitchFamily="49" charset="0"/>
                <a:cs typeface="Arial" panose="020B0604020202020204" pitchFamily="34" charset="0"/>
              </a:defRPr>
            </a:lvl1pPr>
          </a:lstStyle>
          <a:p>
            <a:r>
              <a:rPr lang="en-US" dirty="0"/>
              <a:t>CLICK ICON TO ADD PHOTO</a:t>
            </a:r>
          </a:p>
        </p:txBody>
      </p:sp>
      <p:sp>
        <p:nvSpPr>
          <p:cNvPr id="3" name="Right Triangle 2">
            <a:extLst>
              <a:ext uri="{FF2B5EF4-FFF2-40B4-BE49-F238E27FC236}">
                <a16:creationId xmlns:a16="http://schemas.microsoft.com/office/drawing/2014/main" id="{26701B7F-0003-5242-9D36-DDA3A9A8276C}"/>
              </a:ext>
            </a:extLst>
          </p:cNvPr>
          <p:cNvSpPr/>
          <p:nvPr/>
        </p:nvSpPr>
        <p:spPr>
          <a:xfrm>
            <a:off x="0" y="1546414"/>
            <a:ext cx="12192000" cy="5311588"/>
          </a:xfrm>
          <a:prstGeom prst="rtTriangle">
            <a:avLst/>
          </a:prstGeom>
          <a:gradFill flip="none" rotWithShape="1">
            <a:gsLst>
              <a:gs pos="0">
                <a:schemeClr val="accent6">
                  <a:lumMod val="60000"/>
                  <a:lumOff val="40000"/>
                </a:schemeClr>
              </a:gs>
              <a:gs pos="57000">
                <a:srgbClr val="7D274A"/>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ext Placeholder 4">
            <a:extLst>
              <a:ext uri="{FF2B5EF4-FFF2-40B4-BE49-F238E27FC236}">
                <a16:creationId xmlns:a16="http://schemas.microsoft.com/office/drawing/2014/main" id="{147E3925-0FA3-0B46-BDA5-6344940D3FEB}"/>
              </a:ext>
            </a:extLst>
          </p:cNvPr>
          <p:cNvSpPr>
            <a:spLocks noGrp="1"/>
          </p:cNvSpPr>
          <p:nvPr>
            <p:ph type="body" sz="quarter" idx="11" hasCustomPrompt="1"/>
          </p:nvPr>
        </p:nvSpPr>
        <p:spPr>
          <a:xfrm>
            <a:off x="385687" y="4223215"/>
            <a:ext cx="6862279" cy="2244821"/>
          </a:xfrm>
          <a:prstGeom prst="rect">
            <a:avLst/>
          </a:prstGeom>
        </p:spPr>
        <p:txBody>
          <a:bodyPr anchor="b">
            <a:noAutofit/>
          </a:bodyPr>
          <a:lstStyle>
            <a:lvl1pPr marL="0" indent="0">
              <a:lnSpc>
                <a:spcPct val="75000"/>
              </a:lnSpc>
              <a:buNone/>
              <a:defRPr sz="4800" b="1" spc="0">
                <a:solidFill>
                  <a:schemeClr val="tx1"/>
                </a:solidFill>
                <a:latin typeface="+mj-lt"/>
                <a:ea typeface="Anonymous Pro" panose="02060609030202000504" pitchFamily="49" charset="0"/>
                <a:cs typeface="Arial" panose="020B0604020202020204" pitchFamily="34" charset="0"/>
              </a:defRPr>
            </a:lvl1pPr>
          </a:lstStyle>
          <a:p>
            <a:pPr lvl="0"/>
            <a:r>
              <a:rPr lang="en-US" dirty="0"/>
              <a:t>Lorem ipsum dolor me</a:t>
            </a:r>
          </a:p>
          <a:p>
            <a:pPr lvl="0"/>
            <a:r>
              <a:rPr lang="en-US" dirty="0"/>
              <a:t>Sit </a:t>
            </a:r>
            <a:r>
              <a:rPr lang="en-US" dirty="0" err="1"/>
              <a:t>amet</a:t>
            </a:r>
            <a:r>
              <a:rPr lang="en-US" dirty="0"/>
              <a:t> </a:t>
            </a:r>
            <a:r>
              <a:rPr lang="en-US" dirty="0" err="1"/>
              <a:t>voluptad</a:t>
            </a:r>
            <a:r>
              <a:rPr lang="en-US" dirty="0"/>
              <a:t> at</a:t>
            </a:r>
          </a:p>
          <a:p>
            <a:pPr lvl="0"/>
            <a:r>
              <a:rPr lang="en-US" dirty="0" err="1"/>
              <a:t>Adipiscing</a:t>
            </a:r>
            <a:r>
              <a:rPr lang="en-US" dirty="0"/>
              <a:t> </a:t>
            </a:r>
            <a:r>
              <a:rPr lang="en-US" dirty="0" err="1"/>
              <a:t>dolormentad</a:t>
            </a:r>
            <a:endParaRPr lang="en-US" dirty="0"/>
          </a:p>
        </p:txBody>
      </p:sp>
    </p:spTree>
    <p:extLst>
      <p:ext uri="{BB962C8B-B14F-4D97-AF65-F5344CB8AC3E}">
        <p14:creationId xmlns:p14="http://schemas.microsoft.com/office/powerpoint/2010/main" val="4138889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3_Diapositive de titr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gradFill flip="none" rotWithShape="1">
            <a:gsLst>
              <a:gs pos="0">
                <a:schemeClr val="accent6">
                  <a:lumMod val="60000"/>
                  <a:lumOff val="40000"/>
                </a:schemeClr>
              </a:gs>
              <a:gs pos="77000">
                <a:srgbClr val="7D274A"/>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9697" y="5848351"/>
            <a:ext cx="1742083" cy="427880"/>
          </a:xfrm>
          <a:prstGeom prst="rect">
            <a:avLst/>
          </a:prstGeom>
        </p:spPr>
      </p:pic>
      <p:sp>
        <p:nvSpPr>
          <p:cNvPr id="5" name="Title 1"/>
          <p:cNvSpPr>
            <a:spLocks noGrp="1"/>
          </p:cNvSpPr>
          <p:nvPr>
            <p:ph type="title" hasCustomPrompt="1"/>
          </p:nvPr>
        </p:nvSpPr>
        <p:spPr>
          <a:xfrm>
            <a:off x="550417" y="2133000"/>
            <a:ext cx="11270959" cy="1296000"/>
          </a:xfrm>
        </p:spPr>
        <p:txBody>
          <a:bodyPr/>
          <a:lstStyle>
            <a:lvl1pPr marL="0" marR="0" indent="0" algn="l" defTabSz="609585" rtl="0" eaLnBrk="1" fontAlgn="auto" latinLnBrk="0" hangingPunct="1">
              <a:lnSpc>
                <a:spcPct val="100000"/>
              </a:lnSpc>
              <a:spcBef>
                <a:spcPts val="0"/>
              </a:spcBef>
              <a:spcAft>
                <a:spcPts val="0"/>
              </a:spcAft>
              <a:buClrTx/>
              <a:buSzTx/>
              <a:buFontTx/>
              <a:buNone/>
              <a:tabLst/>
              <a:defRPr lang="fr-FR" sz="5333" b="1" dirty="0">
                <a:solidFill>
                  <a:schemeClr val="tx1"/>
                </a:solidFill>
                <a:cs typeface="Arial" panose="020B0604020202020204" pitchFamily="34" charset="0"/>
              </a:defRPr>
            </a:lvl1p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fr-FR" sz="5467"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Say </a:t>
            </a:r>
            <a:r>
              <a:rPr kumimoji="0" lang="fr-FR" sz="5467" b="1" i="0" u="none" strike="noStrike" kern="1200" cap="none" spc="0" normalizeH="0" baseline="0" noProof="0" dirty="0" err="1">
                <a:ln>
                  <a:noFill/>
                </a:ln>
                <a:solidFill>
                  <a:prstClr val="white"/>
                </a:solidFill>
                <a:effectLst/>
                <a:uLnTx/>
                <a:uFillTx/>
                <a:latin typeface="Calibri" panose="020F0502020204030204"/>
                <a:ea typeface="+mn-ea"/>
                <a:cs typeface="Arial" panose="020B0604020202020204" pitchFamily="34" charset="0"/>
              </a:rPr>
              <a:t>Thank</a:t>
            </a:r>
            <a:r>
              <a:rPr kumimoji="0" lang="fr-FR" sz="5467"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 </a:t>
            </a:r>
            <a:r>
              <a:rPr kumimoji="0" lang="fr-FR" sz="5467" b="1" i="0" u="none" strike="noStrike" kern="1200" cap="none" spc="0" normalizeH="0" baseline="0" noProof="0" dirty="0" err="1">
                <a:ln>
                  <a:noFill/>
                </a:ln>
                <a:solidFill>
                  <a:prstClr val="white"/>
                </a:solidFill>
                <a:effectLst/>
                <a:uLnTx/>
                <a:uFillTx/>
                <a:latin typeface="Calibri" panose="020F0502020204030204"/>
                <a:ea typeface="+mn-ea"/>
                <a:cs typeface="Arial" panose="020B0604020202020204" pitchFamily="34" charset="0"/>
              </a:rPr>
              <a:t>you</a:t>
            </a:r>
            <a:r>
              <a:rPr kumimoji="0" lang="fr-FR" sz="5467"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 Or </a:t>
            </a:r>
            <a:r>
              <a:rPr kumimoji="0" lang="fr-FR" sz="5467" b="1" i="0" u="none" strike="noStrike" kern="1200" cap="none" spc="0" normalizeH="0" baseline="0" noProof="0" dirty="0" err="1">
                <a:ln>
                  <a:noFill/>
                </a:ln>
                <a:solidFill>
                  <a:prstClr val="white"/>
                </a:solidFill>
                <a:effectLst/>
                <a:uLnTx/>
                <a:uFillTx/>
                <a:latin typeface="Calibri" panose="020F0502020204030204"/>
                <a:ea typeface="+mn-ea"/>
                <a:cs typeface="Arial" panose="020B0604020202020204" pitchFamily="34" charset="0"/>
              </a:rPr>
              <a:t>edit</a:t>
            </a:r>
            <a:r>
              <a:rPr kumimoji="0" lang="fr-FR" sz="5467"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 the </a:t>
            </a:r>
            <a:r>
              <a:rPr kumimoji="0" lang="fr-FR" sz="5467" b="1" i="0" u="none" strike="noStrike" kern="1200" cap="none" spc="0" normalizeH="0" baseline="0" noProof="0" dirty="0" err="1">
                <a:ln>
                  <a:noFill/>
                </a:ln>
                <a:solidFill>
                  <a:prstClr val="white"/>
                </a:solidFill>
                <a:effectLst/>
                <a:uLnTx/>
                <a:uFillTx/>
                <a:latin typeface="Calibri" panose="020F0502020204030204"/>
                <a:ea typeface="+mn-ea"/>
                <a:cs typeface="Arial" panose="020B0604020202020204" pitchFamily="34" charset="0"/>
              </a:rPr>
              <a:t>text</a:t>
            </a:r>
            <a:endParaRPr kumimoji="0" lang="fr-FR" sz="5467"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6" name="Rectangle 5"/>
          <p:cNvSpPr/>
          <p:nvPr/>
        </p:nvSpPr>
        <p:spPr>
          <a:xfrm>
            <a:off x="534392" y="3697961"/>
            <a:ext cx="686139" cy="666786"/>
          </a:xfrm>
          <a:prstGeom prst="rect">
            <a:avLst/>
          </a:prstGeom>
        </p:spPr>
        <p:txBody>
          <a:bodyPr wrap="square">
            <a:spAutoFit/>
          </a:bodyPr>
          <a:lstStyle/>
          <a:p>
            <a:r>
              <a:rPr kumimoji="0" lang="en-GB" sz="3733" b="1" i="0" u="none" strike="noStrike" kern="1200" cap="none" spc="0" normalizeH="0" baseline="0" noProof="0" dirty="0">
                <a:ln>
                  <a:noFill/>
                </a:ln>
                <a:solidFill>
                  <a:prstClr val="white"/>
                </a:solidFill>
                <a:effectLst/>
                <a:uLnTx/>
                <a:uFillTx/>
                <a:latin typeface="+mn-lt"/>
                <a:ea typeface="+mn-ea"/>
                <a:cs typeface="Arial" panose="020B0604020202020204" pitchFamily="34" charset="0"/>
                <a:sym typeface="Wingdings" panose="05000000000000000000" pitchFamily="2" charset="2"/>
              </a:rPr>
              <a:t></a:t>
            </a:r>
            <a:endParaRPr lang="en-US" sz="3733" dirty="0">
              <a:latin typeface="+mj-lt"/>
            </a:endParaRPr>
          </a:p>
        </p:txBody>
      </p:sp>
      <p:sp>
        <p:nvSpPr>
          <p:cNvPr id="7" name="Text Placeholder 12"/>
          <p:cNvSpPr>
            <a:spLocks noGrp="1"/>
          </p:cNvSpPr>
          <p:nvPr>
            <p:ph type="body" sz="quarter" idx="10" hasCustomPrompt="1"/>
          </p:nvPr>
        </p:nvSpPr>
        <p:spPr>
          <a:xfrm>
            <a:off x="1220532" y="3762522"/>
            <a:ext cx="10600843" cy="728133"/>
          </a:xfrm>
          <a:prstGeom prst="rect">
            <a:avLst/>
          </a:prstGeom>
        </p:spPr>
        <p:txBody>
          <a:bodyPr/>
          <a:lstStyle>
            <a:lvl1pPr marL="0" marR="0" indent="0" algn="l" defTabSz="609585" rtl="0" eaLnBrk="1" fontAlgn="auto" latinLnBrk="0" hangingPunct="1">
              <a:lnSpc>
                <a:spcPct val="100000"/>
              </a:lnSpc>
              <a:spcBef>
                <a:spcPts val="0"/>
              </a:spcBef>
              <a:spcAft>
                <a:spcPts val="0"/>
              </a:spcAft>
              <a:buClrTx/>
              <a:buSzTx/>
              <a:buFontTx/>
              <a:buNone/>
              <a:tabLst/>
              <a:defRPr lang="en-GB" sz="2400" u="none" kern="1200" dirty="0">
                <a:solidFill>
                  <a:schemeClr val="tx1"/>
                </a:solidFill>
                <a:latin typeface="+mj-lt"/>
                <a:ea typeface="+mn-ea"/>
                <a:cs typeface="+mn-cs"/>
              </a:defRPr>
            </a:lvl1p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white"/>
                </a:solidFill>
                <a:effectLst/>
                <a:uLnTx/>
                <a:uFillTx/>
                <a:latin typeface="+mn-lt"/>
                <a:ea typeface="+mn-ea"/>
                <a:cs typeface="Arial" panose="020B0604020202020204" pitchFamily="34" charset="0"/>
              </a:rPr>
              <a:t>xxxxxx@oecd.org</a:t>
            </a:r>
            <a:endParaRPr lang="en-GB" dirty="0"/>
          </a:p>
        </p:txBody>
      </p:sp>
      <p:sp>
        <p:nvSpPr>
          <p:cNvPr id="9" name="Rectangle 8"/>
          <p:cNvSpPr/>
          <p:nvPr/>
        </p:nvSpPr>
        <p:spPr>
          <a:xfrm>
            <a:off x="550416" y="4642383"/>
            <a:ext cx="6096000" cy="954300"/>
          </a:xfrm>
          <a:prstGeom prst="rect">
            <a:avLst/>
          </a:prstGeom>
        </p:spPr>
        <p:txBody>
          <a:bodyPr>
            <a:spAutoFit/>
          </a:bodyPr>
          <a:lstStyle/>
          <a:p>
            <a:r>
              <a:rPr lang="en-US" sz="1867" dirty="0">
                <a:latin typeface="+mj-lt"/>
              </a:rPr>
              <a:t>Twitter:</a:t>
            </a:r>
            <a:r>
              <a:rPr lang="en-US" sz="1867" baseline="0" dirty="0">
                <a:latin typeface="+mj-lt"/>
              </a:rPr>
              <a:t> </a:t>
            </a:r>
            <a:r>
              <a:rPr lang="en-US" sz="1867" dirty="0">
                <a:latin typeface="+mj-lt"/>
              </a:rPr>
              <a:t>@</a:t>
            </a:r>
            <a:r>
              <a:rPr lang="en-US" sz="1867" dirty="0" err="1">
                <a:latin typeface="+mj-lt"/>
              </a:rPr>
              <a:t>OECD_local</a:t>
            </a:r>
            <a:endParaRPr lang="en-US" sz="1867" dirty="0">
              <a:latin typeface="+mj-lt"/>
            </a:endParaRPr>
          </a:p>
          <a:p>
            <a:r>
              <a:rPr lang="en-US" sz="1867" dirty="0">
                <a:latin typeface="+mj-lt"/>
                <a:cs typeface="Arial" panose="020B0604020202020204" pitchFamily="34" charset="0"/>
              </a:rPr>
              <a:t>LinkedIn: </a:t>
            </a:r>
            <a:r>
              <a:rPr lang="en-GB" sz="1867" dirty="0">
                <a:latin typeface="+mj-lt"/>
              </a:rPr>
              <a:t>www.linkedin.com/company/oecd-local</a:t>
            </a:r>
            <a:endParaRPr lang="en-US" sz="1867" dirty="0">
              <a:latin typeface="+mj-lt"/>
              <a:cs typeface="Arial" panose="020B0604020202020204" pitchFamily="34" charset="0"/>
            </a:endParaRPr>
          </a:p>
          <a:p>
            <a:r>
              <a:rPr lang="en-US" sz="1867" dirty="0">
                <a:latin typeface="+mj-lt"/>
                <a:cs typeface="Arial" panose="020B0604020202020204" pitchFamily="34" charset="0"/>
              </a:rPr>
              <a:t>Website: www.oecd.org/</a:t>
            </a:r>
            <a:r>
              <a:rPr lang="en-GB" sz="1867" dirty="0" err="1">
                <a:latin typeface="+mj-lt"/>
                <a:cs typeface="Arial" panose="020B0604020202020204" pitchFamily="34" charset="0"/>
              </a:rPr>
              <a:t>cfe</a:t>
            </a:r>
            <a:r>
              <a:rPr lang="en-GB" sz="1867" dirty="0">
                <a:latin typeface="+mj-lt"/>
                <a:cs typeface="Arial" panose="020B0604020202020204" pitchFamily="34" charset="0"/>
              </a:rPr>
              <a:t> </a:t>
            </a:r>
            <a:endParaRPr lang="en-US" sz="1867" dirty="0">
              <a:latin typeface="+mj-lt"/>
            </a:endParaRPr>
          </a:p>
        </p:txBody>
      </p:sp>
    </p:spTree>
    <p:extLst>
      <p:ext uri="{BB962C8B-B14F-4D97-AF65-F5344CB8AC3E}">
        <p14:creationId xmlns:p14="http://schemas.microsoft.com/office/powerpoint/2010/main" val="60695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atin typeface="+mj-lt"/>
              </a:defRPr>
            </a:lvl1pPr>
            <a:lvl2pPr eaLnBrk="1" latinLnBrk="0" hangingPunct="1">
              <a:defRPr>
                <a:latin typeface="+mj-lt"/>
              </a:defRPr>
            </a:lvl2pPr>
            <a:lvl3pPr eaLnBrk="1" latinLnBrk="0" hangingPunct="1">
              <a:defRPr>
                <a:latin typeface="+mj-lt"/>
              </a:defRPr>
            </a:lvl3pPr>
            <a:lvl4pPr eaLnBrk="1" latinLnBrk="0" hangingPunct="1">
              <a:defRPr>
                <a:latin typeface="+mj-lt"/>
              </a:defRPr>
            </a:lvl4pPr>
            <a:lvl5pPr eaLnBrk="1" latinLnBrk="0" hangingPunct="1">
              <a:defRPr>
                <a:latin typeface="+mj-l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0EAA4398-CFCE-4FA6-8985-BBA89983FCBA}" type="datetime1">
              <a:rPr lang="en-GB" smtClean="0"/>
              <a:t>16/06/2023</a:t>
            </a:fld>
            <a:endParaRPr lang="en-GB"/>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F07E198B-4ADC-411B-BEF6-C9990A955F44}" type="slidenum">
              <a:rPr lang="en-GB" smtClean="0"/>
              <a:t>‹#›</a:t>
            </a:fld>
            <a:endParaRPr lang="en-GB"/>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a:lvl1pPr>
          </a:lstStyle>
          <a:p>
            <a:r>
              <a:rPr lang="en-US"/>
              <a:t>Click to edit Slide title</a:t>
            </a:r>
            <a:br>
              <a:rPr lang="en-US"/>
            </a:br>
            <a:r>
              <a:rPr lang="en-US"/>
              <a:t>Slide title can be extended to two lines</a:t>
            </a:r>
          </a:p>
        </p:txBody>
      </p:sp>
    </p:spTree>
    <p:extLst>
      <p:ext uri="{BB962C8B-B14F-4D97-AF65-F5344CB8AC3E}">
        <p14:creationId xmlns:p14="http://schemas.microsoft.com/office/powerpoint/2010/main" val="32685882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91F45-0760-45ED-B02A-DD5746E3DEFD}"/>
              </a:ext>
            </a:extLst>
          </p:cNvPr>
          <p:cNvSpPr>
            <a:spLocks noGrp="1"/>
          </p:cNvSpPr>
          <p:nvPr>
            <p:ph type="title"/>
          </p:nvPr>
        </p:nvSpPr>
        <p:spPr>
          <a:xfrm>
            <a:off x="839788" y="365125"/>
            <a:ext cx="10515600" cy="1325563"/>
          </a:xfrm>
        </p:spPr>
        <p:txBody>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0D8C0478-0990-47B2-8E64-29D1AA465244}"/>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21C7B19-365C-48AB-8C68-1808C80C12E9}"/>
              </a:ext>
            </a:extLst>
          </p:cNvPr>
          <p:cNvSpPr>
            <a:spLocks noGrp="1"/>
          </p:cNvSpPr>
          <p:nvPr>
            <p:ph sz="half" idx="2"/>
          </p:nvPr>
        </p:nvSpPr>
        <p:spPr>
          <a:xfrm>
            <a:off x="839789"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a:extLst>
              <a:ext uri="{FF2B5EF4-FFF2-40B4-BE49-F238E27FC236}">
                <a16:creationId xmlns:a16="http://schemas.microsoft.com/office/drawing/2014/main" id="{810E2971-C5F1-43C6-813E-7E81EABD54A7}"/>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54673A8-6419-4DF0-B491-8C6E5BB65A9A}"/>
              </a:ext>
            </a:extLst>
          </p:cNvPr>
          <p:cNvSpPr>
            <a:spLocks noGrp="1"/>
          </p:cNvSpPr>
          <p:nvPr>
            <p:ph sz="quarter" idx="4"/>
          </p:nvPr>
        </p:nvSpPr>
        <p:spPr>
          <a:xfrm>
            <a:off x="6172201"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a:extLst>
              <a:ext uri="{FF2B5EF4-FFF2-40B4-BE49-F238E27FC236}">
                <a16:creationId xmlns:a16="http://schemas.microsoft.com/office/drawing/2014/main" id="{6FF11654-F690-4C41-B34E-5D3D86282E7B}"/>
              </a:ext>
            </a:extLst>
          </p:cNvPr>
          <p:cNvSpPr>
            <a:spLocks noGrp="1"/>
          </p:cNvSpPr>
          <p:nvPr>
            <p:ph type="dt" sz="half" idx="10"/>
          </p:nvPr>
        </p:nvSpPr>
        <p:spPr/>
        <p:txBody>
          <a:bodyPr/>
          <a:lstStyle/>
          <a:p>
            <a:endParaRPr lang="en-GB"/>
          </a:p>
        </p:txBody>
      </p:sp>
      <p:sp>
        <p:nvSpPr>
          <p:cNvPr id="8" name="Espace réservé du pied de page 7">
            <a:extLst>
              <a:ext uri="{FF2B5EF4-FFF2-40B4-BE49-F238E27FC236}">
                <a16:creationId xmlns:a16="http://schemas.microsoft.com/office/drawing/2014/main" id="{A3EA08A4-79E8-4428-AB6A-7E197441FA01}"/>
              </a:ext>
            </a:extLst>
          </p:cNvPr>
          <p:cNvSpPr>
            <a:spLocks noGrp="1"/>
          </p:cNvSpPr>
          <p:nvPr>
            <p:ph type="ftr" sz="quarter" idx="11"/>
          </p:nvPr>
        </p:nvSpPr>
        <p:spPr/>
        <p:txBody>
          <a:bodyPr/>
          <a:lstStyle/>
          <a:p>
            <a:r>
              <a:rPr lang="en-US"/>
              <a:t>ONE YEAR OF SME AND ENTREPRENEURSHIP POLICY RESPONSES TO COVID-19</a:t>
            </a:r>
            <a:endParaRPr lang="en-GB"/>
          </a:p>
        </p:txBody>
      </p:sp>
      <p:sp>
        <p:nvSpPr>
          <p:cNvPr id="9" name="Espace réservé du numéro de diapositive 8">
            <a:extLst>
              <a:ext uri="{FF2B5EF4-FFF2-40B4-BE49-F238E27FC236}">
                <a16:creationId xmlns:a16="http://schemas.microsoft.com/office/drawing/2014/main" id="{5477EB13-E94D-49E0-98A1-1DB4CAC18B77}"/>
              </a:ext>
            </a:extLst>
          </p:cNvPr>
          <p:cNvSpPr>
            <a:spLocks noGrp="1"/>
          </p:cNvSpPr>
          <p:nvPr>
            <p:ph type="sldNum" sz="quarter" idx="12"/>
          </p:nvPr>
        </p:nvSpPr>
        <p:spPr/>
        <p:txBody>
          <a:bodyPr/>
          <a:lstStyle/>
          <a:p>
            <a:fld id="{541C4ABD-557B-4B4E-8CCC-74228EF74BA3}" type="slidenum">
              <a:rPr lang="en-GB" smtClean="0"/>
              <a:t>‹#›</a:t>
            </a:fld>
            <a:endParaRPr lang="en-GB"/>
          </a:p>
        </p:txBody>
      </p:sp>
    </p:spTree>
    <p:extLst>
      <p:ext uri="{BB962C8B-B14F-4D97-AF65-F5344CB8AC3E}">
        <p14:creationId xmlns:p14="http://schemas.microsoft.com/office/powerpoint/2010/main" val="275462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1" name="Rectangle 10"/>
          <p:cNvSpPr/>
          <p:nvPr/>
        </p:nvSpPr>
        <p:spPr>
          <a:xfrm>
            <a:off x="0" y="6340801"/>
            <a:ext cx="12192000" cy="517199"/>
          </a:xfrm>
          <a:prstGeom prst="rect">
            <a:avLst/>
          </a:prstGeom>
          <a:gradFill flip="none" rotWithShape="1">
            <a:gsLst>
              <a:gs pos="0">
                <a:schemeClr val="accent2">
                  <a:lumMod val="60000"/>
                  <a:lumOff val="40000"/>
                </a:schemeClr>
              </a:gs>
              <a:gs pos="70000">
                <a:srgbClr val="7D274A"/>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9" name="Rectangle 8"/>
          <p:cNvSpPr/>
          <p:nvPr/>
        </p:nvSpPr>
        <p:spPr>
          <a:xfrm>
            <a:off x="1" y="0"/>
            <a:ext cx="5507064" cy="6340800"/>
          </a:xfrm>
          <a:prstGeom prst="rect">
            <a:avLst/>
          </a:prstGeom>
          <a:gradFill>
            <a:gsLst>
              <a:gs pos="100000">
                <a:srgbClr val="FFFFE7">
                  <a:alpha val="50000"/>
                </a:srgbClr>
              </a:gs>
              <a:gs pos="0">
                <a:schemeClr val="tx1"/>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Placeholder 1"/>
          <p:cNvSpPr>
            <a:spLocks noGrp="1"/>
          </p:cNvSpPr>
          <p:nvPr>
            <p:ph type="title"/>
          </p:nvPr>
        </p:nvSpPr>
        <p:spPr>
          <a:xfrm>
            <a:off x="906816" y="187200"/>
            <a:ext cx="10949184" cy="1296000"/>
          </a:xfrm>
          <a:prstGeom prst="rect">
            <a:avLst/>
          </a:prstGeom>
        </p:spPr>
        <p:txBody>
          <a:bodyPr vert="horz" lIns="91440" tIns="45720" rIns="91440" bIns="45720" rtlCol="0" anchor="t" anchorCtr="0">
            <a:noAutofit/>
          </a:bodyPr>
          <a:lstStyle/>
          <a:p>
            <a:r>
              <a:rPr lang="fr-FR" dirty="0"/>
              <a:t>Click to </a:t>
            </a:r>
            <a:r>
              <a:rPr lang="fr-FR" dirty="0" err="1"/>
              <a:t>edit</a:t>
            </a:r>
            <a:r>
              <a:rPr lang="fr-FR" dirty="0"/>
              <a:t> </a:t>
            </a:r>
            <a:r>
              <a:rPr lang="fr-FR" dirty="0" err="1"/>
              <a:t>Slide</a:t>
            </a:r>
            <a:r>
              <a:rPr lang="fr-FR" dirty="0"/>
              <a:t> </a:t>
            </a:r>
            <a:r>
              <a:rPr lang="fr-FR" dirty="0" err="1"/>
              <a:t>title</a:t>
            </a:r>
            <a:br>
              <a:rPr lang="fr-FR" dirty="0"/>
            </a:br>
            <a:r>
              <a:rPr lang="fr-FR" dirty="0" err="1"/>
              <a:t>Title</a:t>
            </a:r>
            <a:r>
              <a:rPr lang="fr-FR" dirty="0"/>
              <a:t> </a:t>
            </a:r>
            <a:r>
              <a:rPr lang="fr-FR" dirty="0" err="1"/>
              <a:t>can</a:t>
            </a:r>
            <a:r>
              <a:rPr lang="fr-FR" dirty="0"/>
              <a:t> </a:t>
            </a:r>
            <a:r>
              <a:rPr lang="fr-FR" dirty="0" err="1"/>
              <a:t>be</a:t>
            </a:r>
            <a:r>
              <a:rPr lang="fr-FR" dirty="0"/>
              <a:t> </a:t>
            </a:r>
            <a:r>
              <a:rPr lang="fr-FR" dirty="0" err="1"/>
              <a:t>extended</a:t>
            </a:r>
            <a:r>
              <a:rPr lang="fr-FR" dirty="0"/>
              <a:t> to </a:t>
            </a:r>
            <a:r>
              <a:rPr lang="fr-FR" dirty="0" err="1"/>
              <a:t>two</a:t>
            </a:r>
            <a:r>
              <a:rPr lang="fr-FR" dirty="0"/>
              <a:t> </a:t>
            </a:r>
            <a:r>
              <a:rPr lang="fr-FR" dirty="0" err="1"/>
              <a:t>lines</a:t>
            </a:r>
            <a:endParaRPr lang="en-US" dirty="0"/>
          </a:p>
        </p:txBody>
      </p:sp>
      <p:sp>
        <p:nvSpPr>
          <p:cNvPr id="6" name="Slide Number Placeholder 5"/>
          <p:cNvSpPr>
            <a:spLocks noGrp="1"/>
          </p:cNvSpPr>
          <p:nvPr>
            <p:ph type="sldNum" sz="quarter" idx="4"/>
          </p:nvPr>
        </p:nvSpPr>
        <p:spPr>
          <a:xfrm>
            <a:off x="11378963" y="6480203"/>
            <a:ext cx="456000" cy="244800"/>
          </a:xfrm>
          <a:prstGeom prst="rect">
            <a:avLst/>
          </a:prstGeom>
        </p:spPr>
        <p:txBody>
          <a:bodyPr vert="horz" wrap="none" lIns="91440" tIns="45720" rIns="91440" bIns="45720" rtlCol="0" anchor="ctr" anchorCtr="0"/>
          <a:lstStyle>
            <a:lvl1pPr algn="ctr">
              <a:defRPr sz="1600" baseline="0">
                <a:solidFill>
                  <a:schemeClr val="accent1">
                    <a:lumMod val="75000"/>
                  </a:schemeClr>
                </a:solidFill>
                <a:latin typeface="+mn-lt"/>
              </a:defRPr>
            </a:lvl1pPr>
          </a:lstStyle>
          <a:p>
            <a:fld id="{11EAE1A9-8E7E-D04D-9670-8269DAC153D9}" type="slidenum">
              <a:rPr lang="fr-FR" smtClean="0"/>
              <a:pPr/>
              <a:t>‹#›</a:t>
            </a:fld>
            <a:endParaRPr lang="fr-FR" dirty="0"/>
          </a:p>
        </p:txBody>
      </p:sp>
      <p:sp>
        <p:nvSpPr>
          <p:cNvPr id="8" name="Footer Placeholder 4">
            <a:extLst>
              <a:ext uri="{FF2B5EF4-FFF2-40B4-BE49-F238E27FC236}">
                <a16:creationId xmlns:a16="http://schemas.microsoft.com/office/drawing/2014/main" id="{9663F5E9-3E05-9140-AB3A-13FCE0330B8B}"/>
              </a:ext>
            </a:extLst>
          </p:cNvPr>
          <p:cNvSpPr txBox="1">
            <a:spLocks/>
          </p:cNvSpPr>
          <p:nvPr/>
        </p:nvSpPr>
        <p:spPr>
          <a:xfrm>
            <a:off x="336000" y="6472607"/>
            <a:ext cx="1056000" cy="244800"/>
          </a:xfrm>
          <a:prstGeom prst="rect">
            <a:avLst/>
          </a:prstGeom>
        </p:spPr>
        <p:txBody>
          <a:bodyPr vert="horz" wrap="none" lIns="121920" tIns="60960" rIns="0" bIns="60960" rtlCol="0" anchor="ctr" anchorCtr="0"/>
          <a:lstStyle>
            <a:defPPr>
              <a:defRPr lang="fr-FR"/>
            </a:defPPr>
            <a:lvl1pPr marL="0" algn="l" defTabSz="457200" rtl="0" eaLnBrk="1" latinLnBrk="0" hangingPunct="1">
              <a:defRPr sz="1200" kern="1200" baseline="0">
                <a:solidFill>
                  <a:srgbClr val="727272"/>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r>
              <a:rPr lang="de-DE" sz="1600" dirty="0">
                <a:solidFill>
                  <a:schemeClr val="tx1"/>
                </a:solidFill>
                <a:latin typeface="+mj-lt"/>
              </a:rPr>
              <a:t>© OECD | </a:t>
            </a:r>
            <a:r>
              <a:rPr lang="de-DE" sz="1600" dirty="0" err="1">
                <a:solidFill>
                  <a:schemeClr val="tx1"/>
                </a:solidFill>
                <a:latin typeface="+mj-lt"/>
              </a:rPr>
              <a:t>Centre</a:t>
            </a:r>
            <a:r>
              <a:rPr lang="de-DE" sz="1600" dirty="0">
                <a:solidFill>
                  <a:schemeClr val="tx1"/>
                </a:solidFill>
                <a:latin typeface="+mj-lt"/>
              </a:rPr>
              <a:t> </a:t>
            </a:r>
            <a:r>
              <a:rPr lang="de-DE" sz="1600" dirty="0" err="1">
                <a:solidFill>
                  <a:schemeClr val="tx1"/>
                </a:solidFill>
                <a:latin typeface="+mj-lt"/>
              </a:rPr>
              <a:t>for</a:t>
            </a:r>
            <a:r>
              <a:rPr lang="de-DE" sz="1600" dirty="0">
                <a:solidFill>
                  <a:schemeClr val="tx1"/>
                </a:solidFill>
                <a:latin typeface="+mj-lt"/>
              </a:rPr>
              <a:t> Entrepreneurship, SMEs,</a:t>
            </a:r>
            <a:r>
              <a:rPr lang="de-DE" sz="1600" baseline="0" dirty="0">
                <a:solidFill>
                  <a:schemeClr val="tx1"/>
                </a:solidFill>
                <a:latin typeface="+mj-lt"/>
              </a:rPr>
              <a:t> </a:t>
            </a:r>
            <a:r>
              <a:rPr lang="de-DE" sz="1600" baseline="0" dirty="0" err="1">
                <a:solidFill>
                  <a:schemeClr val="tx1"/>
                </a:solidFill>
                <a:latin typeface="+mj-lt"/>
              </a:rPr>
              <a:t>Regions</a:t>
            </a:r>
            <a:r>
              <a:rPr lang="de-DE" sz="1600" baseline="0" dirty="0">
                <a:solidFill>
                  <a:schemeClr val="tx1"/>
                </a:solidFill>
                <a:latin typeface="+mj-lt"/>
              </a:rPr>
              <a:t> and Cities</a:t>
            </a:r>
            <a:r>
              <a:rPr lang="de-DE" sz="1333" kern="1200" baseline="0" dirty="0">
                <a:solidFill>
                  <a:schemeClr val="tx1"/>
                </a:solidFill>
                <a:latin typeface="Arial"/>
                <a:ea typeface="+mn-ea"/>
                <a:cs typeface="+mn-cs"/>
              </a:rPr>
              <a:t> | </a:t>
            </a:r>
            <a:r>
              <a:rPr lang="fr-FR" sz="1600" kern="1200" baseline="0" dirty="0">
                <a:solidFill>
                  <a:schemeClr val="tx1"/>
                </a:solidFill>
                <a:latin typeface="+mj-lt"/>
                <a:ea typeface="+mn-ea"/>
                <a:cs typeface="+mn-cs"/>
              </a:rPr>
              <a:t>@</a:t>
            </a:r>
            <a:r>
              <a:rPr lang="fr-FR" sz="1600" kern="1200" baseline="0" dirty="0" err="1">
                <a:solidFill>
                  <a:schemeClr val="tx1"/>
                </a:solidFill>
                <a:latin typeface="+mj-lt"/>
                <a:ea typeface="+mn-ea"/>
                <a:cs typeface="+mn-cs"/>
              </a:rPr>
              <a:t>OECD_Local</a:t>
            </a:r>
            <a:r>
              <a:rPr lang="de-DE" sz="1333" kern="1200" baseline="0" dirty="0">
                <a:solidFill>
                  <a:schemeClr val="tx1"/>
                </a:solidFill>
                <a:latin typeface="Arial"/>
                <a:ea typeface="+mn-ea"/>
                <a:cs typeface="+mn-cs"/>
              </a:rPr>
              <a:t> | </a:t>
            </a:r>
            <a:endParaRPr lang="fr-FR" sz="1600" kern="1200" baseline="0" dirty="0">
              <a:solidFill>
                <a:schemeClr val="tx1"/>
              </a:solidFill>
              <a:latin typeface="+mj-lt"/>
              <a:ea typeface="+mn-ea"/>
              <a:cs typeface="+mn-cs"/>
            </a:endParaRPr>
          </a:p>
        </p:txBody>
      </p:sp>
      <p:pic>
        <p:nvPicPr>
          <p:cNvPr id="10" name="Image 10"/>
          <p:cNvPicPr>
            <a:picLocks noChangeAspect="1"/>
          </p:cNvPicPr>
          <p:nvPr/>
        </p:nvPicPr>
        <p:blipFill>
          <a:blip r:embed="rId8" cstate="print"/>
          <a:stretch>
            <a:fillRect/>
          </a:stretch>
        </p:blipFill>
        <p:spPr>
          <a:xfrm>
            <a:off x="339109" y="199396"/>
            <a:ext cx="567708" cy="1180833"/>
          </a:xfrm>
          <a:prstGeom prst="rect">
            <a:avLst/>
          </a:prstGeom>
        </p:spPr>
      </p:pic>
    </p:spTree>
    <p:extLst>
      <p:ext uri="{BB962C8B-B14F-4D97-AF65-F5344CB8AC3E}">
        <p14:creationId xmlns:p14="http://schemas.microsoft.com/office/powerpoint/2010/main" val="4491814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8" r:id="rId5"/>
    <p:sldLayoutId id="2147483670" r:id="rId6"/>
  </p:sldLayoutIdLst>
  <p:hf hdr="0" dt="0"/>
  <p:txStyles>
    <p:titleStyle>
      <a:lvl1pPr algn="l" defTabSz="1219170" rtl="0" eaLnBrk="1" latinLnBrk="0" hangingPunct="1">
        <a:lnSpc>
          <a:spcPts val="4533"/>
        </a:lnSpc>
        <a:spcBef>
          <a:spcPct val="0"/>
        </a:spcBef>
        <a:buNone/>
        <a:defRPr sz="4000" b="1" kern="1200">
          <a:solidFill>
            <a:schemeClr val="bg1"/>
          </a:solidFill>
          <a:latin typeface="Arial"/>
          <a:ea typeface="+mj-ea"/>
          <a:cs typeface="+mj-cs"/>
        </a:defRPr>
      </a:lvl1pPr>
    </p:titleStyle>
    <p:bodyStyle>
      <a:lvl1pPr marL="457189" indent="-457189" algn="l" defTabSz="1219170" rtl="0" eaLnBrk="1" latinLnBrk="0" hangingPunct="1">
        <a:spcBef>
          <a:spcPct val="20000"/>
        </a:spcBef>
        <a:buFont typeface="Arial" pitchFamily="34" charset="0"/>
        <a:buChar char="•"/>
        <a:defRPr sz="3733" kern="1200">
          <a:solidFill>
            <a:srgbClr val="595959"/>
          </a:solidFill>
          <a:latin typeface="+mn-lt"/>
          <a:ea typeface="+mn-ea"/>
          <a:cs typeface="+mn-cs"/>
        </a:defRPr>
      </a:lvl1pPr>
      <a:lvl2pPr marL="990575" indent="-380990" algn="l" defTabSz="1219170" rtl="0" eaLnBrk="1" latinLnBrk="0" hangingPunct="1">
        <a:spcBef>
          <a:spcPct val="20000"/>
        </a:spcBef>
        <a:buClr>
          <a:srgbClr val="727272"/>
        </a:buClr>
        <a:buFont typeface="Arial" pitchFamily="34" charset="0"/>
        <a:buChar char="–"/>
        <a:defRPr sz="3200" kern="1200">
          <a:solidFill>
            <a:srgbClr val="595959"/>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2667" kern="1200">
          <a:solidFill>
            <a:srgbClr val="595959"/>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133" kern="1200">
          <a:solidFill>
            <a:srgbClr val="595959"/>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1600" kern="1200">
          <a:solidFill>
            <a:srgbClr val="595959"/>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www.oecd.org/cfe/smes/financing-smes-sustainability.htm" TargetMode="Externa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image" Target="../media/image13.png"/><Relationship Id="rId5" Type="http://schemas.openxmlformats.org/officeDocument/2006/relationships/diagramQuickStyle" Target="../diagrams/quickStyle1.xml"/><Relationship Id="rId10" Type="http://schemas.openxmlformats.org/officeDocument/2006/relationships/image" Target="../media/image12.png"/><Relationship Id="rId4" Type="http://schemas.openxmlformats.org/officeDocument/2006/relationships/diagramLayout" Target="../diagrams/layout1.xml"/><Relationship Id="rId9" Type="http://schemas.openxmlformats.org/officeDocument/2006/relationships/hyperlink" Target="https://www.oecd.org/cfe/smes/oecdplatformonfinancingsmesforsustainability-annualconference.htm"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9610" y="1064432"/>
            <a:ext cx="10936644" cy="1551835"/>
          </a:xfrm>
        </p:spPr>
        <p:txBody>
          <a:bodyPr/>
          <a:lstStyle/>
          <a:p>
            <a:pPr algn="ctr"/>
            <a:r>
              <a:rPr lang="en-US" sz="4000" dirty="0"/>
              <a:t>Improving the regulatory and policy environment for SMEs</a:t>
            </a:r>
            <a:endParaRPr lang="en-GB" sz="4000" dirty="0"/>
          </a:p>
        </p:txBody>
      </p:sp>
      <p:sp>
        <p:nvSpPr>
          <p:cNvPr id="10" name="TextBox 9"/>
          <p:cNvSpPr txBox="1"/>
          <p:nvPr/>
        </p:nvSpPr>
        <p:spPr>
          <a:xfrm>
            <a:off x="1728633" y="2833437"/>
            <a:ext cx="9604001" cy="2277547"/>
          </a:xfrm>
          <a:prstGeom prst="rect">
            <a:avLst/>
          </a:prstGeom>
          <a:noFill/>
        </p:spPr>
        <p:txBody>
          <a:bodyPr wrap="square" rtlCol="0">
            <a:spAutoFit/>
          </a:bodyPr>
          <a:lstStyle/>
          <a:p>
            <a:pPr>
              <a:defRPr/>
            </a:pPr>
            <a:endParaRPr lang="en-GB" sz="2800" b="1" dirty="0">
              <a:solidFill>
                <a:prstClr val="white"/>
              </a:solidFill>
              <a:latin typeface="Calibri" panose="020F0502020204030204" pitchFamily="34" charset="0"/>
              <a:ea typeface="Calibri" panose="020F0502020204030204" pitchFamily="34" charset="0"/>
            </a:endParaRPr>
          </a:p>
          <a:p>
            <a:pPr algn="ctr">
              <a:defRPr/>
            </a:pPr>
            <a:r>
              <a:rPr lang="en-GB" sz="2800" b="1" dirty="0">
                <a:solidFill>
                  <a:prstClr val="white"/>
                </a:solidFill>
                <a:latin typeface="Calibri" panose="020F0502020204030204" pitchFamily="34" charset="0"/>
                <a:ea typeface="Calibri" panose="020F0502020204030204" pitchFamily="34" charset="0"/>
              </a:rPr>
              <a:t>AECM Annual Seminar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200" b="1" dirty="0">
                <a:solidFill>
                  <a:prstClr val="white"/>
                </a:solidFill>
                <a:latin typeface="Calibri" panose="020F0502020204030204" pitchFamily="34" charset="0"/>
                <a:ea typeface="Calibri" panose="020F0502020204030204" pitchFamily="34" charset="0"/>
              </a:rPr>
              <a:t>16 June</a:t>
            </a:r>
            <a:r>
              <a:rPr kumimoji="0" lang="en-GB" sz="22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 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200" b="1" dirty="0">
                <a:solidFill>
                  <a:prstClr val="white"/>
                </a:solidFill>
                <a:latin typeface="Calibri" panose="020F0502020204030204" pitchFamily="34" charset="0"/>
                <a:ea typeface="Calibri" panose="020F0502020204030204" pitchFamily="34" charset="0"/>
              </a:rPr>
              <a:t>Athens</a:t>
            </a:r>
            <a:endParaRPr kumimoji="0" lang="en-GB" sz="22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2C3AEED4-2899-8432-7397-83B735194B33}"/>
              </a:ext>
            </a:extLst>
          </p:cNvPr>
          <p:cNvSpPr txBox="1"/>
          <p:nvPr/>
        </p:nvSpPr>
        <p:spPr>
          <a:xfrm>
            <a:off x="71943" y="4609117"/>
            <a:ext cx="6458691" cy="1938992"/>
          </a:xfrm>
          <a:prstGeom prst="rect">
            <a:avLst/>
          </a:prstGeom>
          <a:noFill/>
        </p:spPr>
        <p:txBody>
          <a:bodyPr wrap="none" rtlCol="0">
            <a:spAutoFit/>
          </a:bodyPr>
          <a:lstStyle/>
          <a:p>
            <a:pPr defTabSz="609585"/>
            <a:endParaRPr lang="en-GB" sz="2000" dirty="0">
              <a:solidFill>
                <a:prstClr val="white"/>
              </a:solidFill>
              <a:latin typeface="Calibri" panose="020F0502020204030204"/>
            </a:endParaRPr>
          </a:p>
          <a:p>
            <a:pPr defTabSz="609585"/>
            <a:r>
              <a:rPr lang="en-GB" sz="2000" b="1" dirty="0">
                <a:solidFill>
                  <a:prstClr val="white"/>
                </a:solidFill>
                <a:latin typeface="Calibri" panose="020F0502020204030204"/>
              </a:rPr>
              <a:t>Lucia Cusmano</a:t>
            </a:r>
          </a:p>
          <a:p>
            <a:pPr defTabSz="609585"/>
            <a:r>
              <a:rPr lang="en-GB" sz="2000" dirty="0">
                <a:solidFill>
                  <a:prstClr val="white"/>
                </a:solidFill>
                <a:latin typeface="Calibri" panose="020F0502020204030204"/>
              </a:rPr>
              <a:t>Deputy Head, Entrepreneurship, SMEs and Tourism Division</a:t>
            </a:r>
          </a:p>
          <a:p>
            <a:pPr defTabSz="609585"/>
            <a:r>
              <a:rPr lang="en-GB" sz="2000" dirty="0">
                <a:solidFill>
                  <a:prstClr val="white"/>
                </a:solidFill>
                <a:latin typeface="Calibri" panose="020F0502020204030204"/>
              </a:rPr>
              <a:t>Head, SME and Entrepreneurship Transformation Unit</a:t>
            </a:r>
          </a:p>
          <a:p>
            <a:pPr defTabSz="609585"/>
            <a:r>
              <a:rPr lang="en-GB" sz="2000" dirty="0">
                <a:solidFill>
                  <a:prstClr val="white"/>
                </a:solidFill>
                <a:latin typeface="Calibri" panose="020F0502020204030204"/>
              </a:rPr>
              <a:t>OECD Centre for Entrepreneurship, SMEs, Regions and Cities</a:t>
            </a:r>
          </a:p>
          <a:p>
            <a:pPr defTabSz="609585"/>
            <a:endParaRPr lang="en-GB" sz="2000" dirty="0">
              <a:solidFill>
                <a:prstClr val="white"/>
              </a:solidFill>
              <a:latin typeface="Calibri" panose="020F0502020204030204"/>
            </a:endParaRPr>
          </a:p>
        </p:txBody>
      </p:sp>
    </p:spTree>
    <p:extLst>
      <p:ext uri="{BB962C8B-B14F-4D97-AF65-F5344CB8AC3E}">
        <p14:creationId xmlns:p14="http://schemas.microsoft.com/office/powerpoint/2010/main" val="228958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BFA12-42F8-1E66-9D1F-DD04592A5F19}"/>
              </a:ext>
            </a:extLst>
          </p:cNvPr>
          <p:cNvSpPr>
            <a:spLocks noGrp="1"/>
          </p:cNvSpPr>
          <p:nvPr>
            <p:ph type="title"/>
          </p:nvPr>
        </p:nvSpPr>
        <p:spPr>
          <a:xfrm>
            <a:off x="906816" y="187200"/>
            <a:ext cx="11285184" cy="1296000"/>
          </a:xfrm>
        </p:spPr>
        <p:txBody>
          <a:bodyPr/>
          <a:lstStyle/>
          <a:p>
            <a:r>
              <a:rPr lang="en-GB" sz="3200" dirty="0"/>
              <a:t>It is urgent to keep sight of the long-term objectives and embark SMEs in the green and digital transition</a:t>
            </a:r>
            <a:endParaRPr lang="en-US" sz="3200" dirty="0"/>
          </a:p>
        </p:txBody>
      </p:sp>
      <p:sp>
        <p:nvSpPr>
          <p:cNvPr id="3" name="Slide Number Placeholder 2">
            <a:extLst>
              <a:ext uri="{FF2B5EF4-FFF2-40B4-BE49-F238E27FC236}">
                <a16:creationId xmlns:a16="http://schemas.microsoft.com/office/drawing/2014/main" id="{C39A0CCE-FCBD-F91E-0783-2DD77C06DC47}"/>
              </a:ext>
            </a:extLst>
          </p:cNvPr>
          <p:cNvSpPr>
            <a:spLocks noGrp="1"/>
          </p:cNvSpPr>
          <p:nvPr>
            <p:ph type="sldNum" sz="quarter" idx="10"/>
          </p:nvPr>
        </p:nvSpPr>
        <p:spPr/>
        <p:txBody>
          <a:bodyPr/>
          <a:lstStyle/>
          <a:p>
            <a:fld id="{11EAE1A9-8E7E-D04D-9670-8269DAC153D9}" type="slidenum">
              <a:rPr lang="fr-FR" smtClean="0"/>
              <a:pPr/>
              <a:t>10</a:t>
            </a:fld>
            <a:endParaRPr lang="fr-FR" dirty="0"/>
          </a:p>
        </p:txBody>
      </p:sp>
      <p:sp>
        <p:nvSpPr>
          <p:cNvPr id="5" name="Content Placeholder 4">
            <a:extLst>
              <a:ext uri="{FF2B5EF4-FFF2-40B4-BE49-F238E27FC236}">
                <a16:creationId xmlns:a16="http://schemas.microsoft.com/office/drawing/2014/main" id="{AD7F7EAB-585B-9B5C-A6C3-01DAA6FF3D08}"/>
              </a:ext>
            </a:extLst>
          </p:cNvPr>
          <p:cNvSpPr>
            <a:spLocks noGrp="1"/>
          </p:cNvSpPr>
          <p:nvPr>
            <p:ph sz="quarter" idx="14"/>
          </p:nvPr>
        </p:nvSpPr>
        <p:spPr/>
        <p:txBody>
          <a:bodyPr/>
          <a:lstStyle/>
          <a:p>
            <a:endParaRPr lang="en-US"/>
          </a:p>
        </p:txBody>
      </p:sp>
      <p:sp>
        <p:nvSpPr>
          <p:cNvPr id="7" name="Content Placeholder 1">
            <a:extLst>
              <a:ext uri="{FF2B5EF4-FFF2-40B4-BE49-F238E27FC236}">
                <a16:creationId xmlns:a16="http://schemas.microsoft.com/office/drawing/2014/main" id="{21453335-5DE0-01E3-9105-070C99AE8DB8}"/>
              </a:ext>
            </a:extLst>
          </p:cNvPr>
          <p:cNvSpPr txBox="1">
            <a:spLocks/>
          </p:cNvSpPr>
          <p:nvPr/>
        </p:nvSpPr>
        <p:spPr>
          <a:xfrm>
            <a:off x="0" y="5892548"/>
            <a:ext cx="9050482" cy="322843"/>
          </a:xfrm>
          <a:prstGeom prst="rect">
            <a:avLst/>
          </a:prstGeom>
        </p:spPr>
        <p:txBody>
          <a:bodyPr vert="horz">
            <a:noAutofit/>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lgn="just">
              <a:spcBef>
                <a:spcPts val="600"/>
              </a:spcBef>
              <a:buNone/>
            </a:pPr>
            <a:r>
              <a:rPr lang="en-GB" sz="11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Source:  OECD Pilot Dashboard </a:t>
            </a:r>
            <a:r>
              <a:rPr lang="en-GB" sz="1100" dirty="0">
                <a:solidFill>
                  <a:srgbClr val="000000"/>
                </a:solidFill>
                <a:latin typeface="Arial Narrow" panose="020B0606020202030204" pitchFamily="34" charset="0"/>
                <a:ea typeface="Arial" panose="020B0604020202020204" pitchFamily="34" charset="0"/>
                <a:cs typeface="Times New Roman" panose="02020603050405020304" pitchFamily="18" charset="0"/>
              </a:rPr>
              <a:t>on SME greening </a:t>
            </a:r>
            <a:r>
              <a:rPr lang="en-GB" sz="1100" dirty="0" err="1">
                <a:solidFill>
                  <a:srgbClr val="000000"/>
                </a:solidFill>
                <a:latin typeface="Arial Narrow" panose="020B0606020202030204" pitchFamily="34" charset="0"/>
                <a:ea typeface="Arial" panose="020B0604020202020204" pitchFamily="34" charset="0"/>
                <a:cs typeface="Times New Roman" panose="02020603050405020304" pitchFamily="18" charset="0"/>
              </a:rPr>
              <a:t>indiictaors</a:t>
            </a:r>
            <a:endParaRPr lang="en-US" sz="11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911C2EB5-1003-9EE8-9382-70FE982B3BB5}"/>
              </a:ext>
            </a:extLst>
          </p:cNvPr>
          <p:cNvGraphicFramePr/>
          <p:nvPr>
            <p:extLst>
              <p:ext uri="{D42A27DB-BD31-4B8C-83A1-F6EECF244321}">
                <p14:modId xmlns:p14="http://schemas.microsoft.com/office/powerpoint/2010/main" val="357337037"/>
              </p:ext>
            </p:extLst>
          </p:nvPr>
        </p:nvGraphicFramePr>
        <p:xfrm>
          <a:off x="1085850" y="1805941"/>
          <a:ext cx="9612630" cy="408660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41829F7C-CA44-0300-611B-ABA8E0E9F983}"/>
              </a:ext>
            </a:extLst>
          </p:cNvPr>
          <p:cNvSpPr txBox="1"/>
          <p:nvPr/>
        </p:nvSpPr>
        <p:spPr>
          <a:xfrm>
            <a:off x="2563082" y="2002414"/>
            <a:ext cx="7972652" cy="369332"/>
          </a:xfrm>
          <a:prstGeom prst="rect">
            <a:avLst/>
          </a:prstGeom>
          <a:noFill/>
        </p:spPr>
        <p:txBody>
          <a:bodyPr wrap="square">
            <a:spAutoFit/>
          </a:bodyPr>
          <a:lstStyle/>
          <a:p>
            <a:r>
              <a:rPr lang="en-GB"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SME share of GHG emissions in the business sector, 2018</a:t>
            </a:r>
            <a:endParaRPr lang="en-US" dirty="0">
              <a:solidFill>
                <a:schemeClr val="bg1"/>
              </a:solidFill>
            </a:endParaRPr>
          </a:p>
        </p:txBody>
      </p:sp>
    </p:spTree>
    <p:extLst>
      <p:ext uri="{BB962C8B-B14F-4D97-AF65-F5344CB8AC3E}">
        <p14:creationId xmlns:p14="http://schemas.microsoft.com/office/powerpoint/2010/main" val="1051900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C359D-6409-A42E-3BF7-783B2078DB3B}"/>
              </a:ext>
            </a:extLst>
          </p:cNvPr>
          <p:cNvSpPr>
            <a:spLocks noGrp="1"/>
          </p:cNvSpPr>
          <p:nvPr>
            <p:ph type="title"/>
          </p:nvPr>
        </p:nvSpPr>
        <p:spPr/>
        <p:txBody>
          <a:bodyPr/>
          <a:lstStyle/>
          <a:p>
            <a:r>
              <a:rPr lang="en-GB" sz="3200" dirty="0"/>
              <a:t>SMEs should take front stage in policy and regulatory agendas: f</a:t>
            </a:r>
            <a:r>
              <a:rPr lang="en-US" sz="3200" dirty="0"/>
              <a:t>rom “exempting”  to  “enabling”</a:t>
            </a:r>
            <a:br>
              <a:rPr lang="en-US" sz="3200" dirty="0"/>
            </a:br>
            <a:endParaRPr lang="en-US" sz="3200" dirty="0"/>
          </a:p>
        </p:txBody>
      </p:sp>
      <p:sp>
        <p:nvSpPr>
          <p:cNvPr id="3" name="Slide Number Placeholder 2">
            <a:extLst>
              <a:ext uri="{FF2B5EF4-FFF2-40B4-BE49-F238E27FC236}">
                <a16:creationId xmlns:a16="http://schemas.microsoft.com/office/drawing/2014/main" id="{C2EAD318-1958-1841-65D4-992D7ACB4181}"/>
              </a:ext>
            </a:extLst>
          </p:cNvPr>
          <p:cNvSpPr>
            <a:spLocks noGrp="1"/>
          </p:cNvSpPr>
          <p:nvPr>
            <p:ph type="sldNum" sz="quarter" idx="10"/>
          </p:nvPr>
        </p:nvSpPr>
        <p:spPr/>
        <p:txBody>
          <a:bodyPr/>
          <a:lstStyle/>
          <a:p>
            <a:fld id="{11EAE1A9-8E7E-D04D-9670-8269DAC153D9}" type="slidenum">
              <a:rPr lang="fr-FR" smtClean="0"/>
              <a:pPr/>
              <a:t>11</a:t>
            </a:fld>
            <a:endParaRPr lang="fr-FR" dirty="0"/>
          </a:p>
        </p:txBody>
      </p:sp>
      <p:sp>
        <p:nvSpPr>
          <p:cNvPr id="5" name="Content Placeholder 4">
            <a:extLst>
              <a:ext uri="{FF2B5EF4-FFF2-40B4-BE49-F238E27FC236}">
                <a16:creationId xmlns:a16="http://schemas.microsoft.com/office/drawing/2014/main" id="{000D0CB8-42AF-8279-5CFD-CEB2C6124D38}"/>
              </a:ext>
            </a:extLst>
          </p:cNvPr>
          <p:cNvSpPr>
            <a:spLocks noGrp="1"/>
          </p:cNvSpPr>
          <p:nvPr>
            <p:ph sz="quarter" idx="14"/>
          </p:nvPr>
        </p:nvSpPr>
        <p:spPr/>
        <p:txBody>
          <a:bodyPr/>
          <a:lstStyle/>
          <a:p>
            <a:endParaRPr lang="en-US"/>
          </a:p>
        </p:txBody>
      </p:sp>
      <p:sp>
        <p:nvSpPr>
          <p:cNvPr id="6" name="TextBox 5">
            <a:extLst>
              <a:ext uri="{FF2B5EF4-FFF2-40B4-BE49-F238E27FC236}">
                <a16:creationId xmlns:a16="http://schemas.microsoft.com/office/drawing/2014/main" id="{D1BC643A-9D11-F36A-BC6F-2B5DE947460A}"/>
              </a:ext>
            </a:extLst>
          </p:cNvPr>
          <p:cNvSpPr txBox="1"/>
          <p:nvPr/>
        </p:nvSpPr>
        <p:spPr>
          <a:xfrm>
            <a:off x="285408" y="1483200"/>
            <a:ext cx="11570592" cy="5478423"/>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chemeClr val="bg1"/>
                </a:solidFill>
              </a:rPr>
              <a:t>Growing and broadening regulatory requirements to disclose environmental and sustainability performance, ‘trickling down’ to </a:t>
            </a:r>
            <a:r>
              <a:rPr lang="en-US" sz="2200" i="1" dirty="0">
                <a:solidFill>
                  <a:schemeClr val="bg1"/>
                </a:solidFill>
              </a:rPr>
              <a:t>exempted</a:t>
            </a:r>
            <a:r>
              <a:rPr lang="en-US" sz="2200" dirty="0">
                <a:solidFill>
                  <a:schemeClr val="bg1"/>
                </a:solidFill>
              </a:rPr>
              <a:t> SMEs through finance markets and supply chains</a:t>
            </a:r>
          </a:p>
          <a:p>
            <a:pPr marL="342900" indent="-342900">
              <a:buFont typeface="Arial" panose="020B0604020202020204" pitchFamily="34" charset="0"/>
              <a:buChar char="•"/>
            </a:pPr>
            <a:r>
              <a:rPr lang="en-US" sz="2200" dirty="0">
                <a:solidFill>
                  <a:schemeClr val="bg1"/>
                </a:solidFill>
              </a:rPr>
              <a:t>Beyond compliance, monitoring and reporting on sustainability can</a:t>
            </a:r>
          </a:p>
          <a:p>
            <a:pPr marL="800100" lvl="1" indent="-342900">
              <a:buFont typeface="Courier New" panose="02070309020205020404" pitchFamily="49" charset="0"/>
              <a:buChar char="o"/>
            </a:pPr>
            <a:r>
              <a:rPr lang="en-US" sz="2200" dirty="0">
                <a:solidFill>
                  <a:schemeClr val="bg1"/>
                </a:solidFill>
              </a:rPr>
              <a:t>become a driver of competitiveness (attracting customers, talents, investors)</a:t>
            </a:r>
          </a:p>
          <a:p>
            <a:pPr marL="800100" lvl="1" indent="-342900">
              <a:buFont typeface="Courier New" panose="02070309020205020404" pitchFamily="49" charset="0"/>
              <a:buChar char="o"/>
            </a:pPr>
            <a:r>
              <a:rPr lang="en-US" sz="2200" dirty="0">
                <a:solidFill>
                  <a:schemeClr val="bg1"/>
                </a:solidFill>
              </a:rPr>
              <a:t>enable financial institutions to design suitable instruments</a:t>
            </a:r>
          </a:p>
          <a:p>
            <a:endParaRPr lang="en-US" sz="2400" dirty="0">
              <a:solidFill>
                <a:schemeClr val="bg1"/>
              </a:solidFill>
            </a:endParaRPr>
          </a:p>
          <a:p>
            <a:r>
              <a:rPr lang="en-US" sz="2400" b="1" i="1" dirty="0">
                <a:solidFill>
                  <a:schemeClr val="bg1"/>
                </a:solidFill>
              </a:rPr>
              <a:t>Challenge</a:t>
            </a:r>
          </a:p>
          <a:p>
            <a:pPr marL="342900" indent="-342900">
              <a:buFont typeface="Arial" panose="020B0604020202020204" pitchFamily="34" charset="0"/>
              <a:buChar char="•"/>
            </a:pPr>
            <a:r>
              <a:rPr lang="en-US" sz="2400" i="1" dirty="0">
                <a:solidFill>
                  <a:schemeClr val="bg1"/>
                </a:solidFill>
              </a:rPr>
              <a:t>Most SMEs do not measure their environmental performance</a:t>
            </a:r>
            <a:r>
              <a:rPr lang="en-US" sz="2400" b="1" i="1" dirty="0">
                <a:solidFill>
                  <a:schemeClr val="bg1"/>
                </a:solidFill>
              </a:rPr>
              <a:t> (data gap)</a:t>
            </a:r>
          </a:p>
          <a:p>
            <a:pPr marL="342900" indent="-342900">
              <a:buFont typeface="Arial" panose="020B0604020202020204" pitchFamily="34" charset="0"/>
              <a:buChar char="•"/>
            </a:pPr>
            <a:r>
              <a:rPr lang="en-US" sz="2400" i="1" dirty="0">
                <a:solidFill>
                  <a:schemeClr val="bg1"/>
                </a:solidFill>
              </a:rPr>
              <a:t>SMEs often do not have the capacity to understand requirements and report </a:t>
            </a:r>
            <a:r>
              <a:rPr lang="en-US" sz="2400" b="1" i="1" dirty="0">
                <a:solidFill>
                  <a:schemeClr val="bg1"/>
                </a:solidFill>
              </a:rPr>
              <a:t>(awareness and reporting gap)  </a:t>
            </a:r>
          </a:p>
          <a:p>
            <a:pPr marL="342900" indent="-342900">
              <a:buFont typeface="Arial" panose="020B0604020202020204" pitchFamily="34" charset="0"/>
              <a:buChar char="•"/>
            </a:pPr>
            <a:r>
              <a:rPr lang="en-US" sz="2400" b="1" dirty="0">
                <a:solidFill>
                  <a:schemeClr val="bg1"/>
                </a:solidFill>
              </a:rPr>
              <a:t>How to account for the broad diversity of SMEs to better tailor reporting requirements? What matters for their risk profile?</a:t>
            </a:r>
          </a:p>
          <a:p>
            <a:pPr marL="342900" indent="-342900">
              <a:buFont typeface="Arial" panose="020B0604020202020204" pitchFamily="34" charset="0"/>
              <a:buChar char="•"/>
            </a:pPr>
            <a:r>
              <a:rPr lang="en-US" sz="2400" b="1" dirty="0">
                <a:solidFill>
                  <a:schemeClr val="bg1"/>
                </a:solidFill>
              </a:rPr>
              <a:t>it is critical to better integrate the SME perspective early on in policy and regulation</a:t>
            </a: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3847110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7172943" y="1183841"/>
          <a:ext cx="5073491" cy="3296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xfrm>
            <a:off x="957233" y="244475"/>
            <a:ext cx="11540277" cy="1022400"/>
          </a:xfrm>
        </p:spPr>
        <p:txBody>
          <a:bodyPr/>
          <a:lstStyle/>
          <a:p>
            <a:r>
              <a:rPr lang="en-GB" sz="3200" b="1" dirty="0"/>
              <a:t>OECD Platform on Financing SMEs for Sustainability</a:t>
            </a:r>
          </a:p>
        </p:txBody>
      </p:sp>
      <p:sp>
        <p:nvSpPr>
          <p:cNvPr id="6" name="Content Placeholder 1"/>
          <p:cNvSpPr txBox="1">
            <a:spLocks/>
          </p:cNvSpPr>
          <p:nvPr/>
        </p:nvSpPr>
        <p:spPr>
          <a:xfrm>
            <a:off x="391137" y="1419046"/>
            <a:ext cx="5908063" cy="4906979"/>
          </a:xfrm>
          <a:prstGeom prst="rect">
            <a:avLst/>
          </a:prstGeom>
        </p:spPr>
        <p:txBody>
          <a:bodyPr vert="horz">
            <a:normAutofit/>
          </a:bodyPr>
          <a:lstStyle>
            <a:lvl1pPr marL="341991" indent="-341991"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581" indent="-284393"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771" indent="-230394"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1960" indent="-230394"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149" indent="-230394"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04" indent="-182875"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754" indent="-182875"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17" indent="-182875"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24" indent="-182875"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gn="just">
              <a:buClrTx/>
            </a:pPr>
            <a:r>
              <a:rPr lang="en-GB" sz="2200" dirty="0">
                <a:solidFill>
                  <a:schemeClr val="bg1"/>
                </a:solidFill>
                <a:cs typeface="Arial" panose="020B0604020202020204" pitchFamily="34" charset="0"/>
              </a:rPr>
              <a:t>Forum for </a:t>
            </a:r>
            <a:r>
              <a:rPr lang="en-GB" sz="1700" b="1" dirty="0">
                <a:solidFill>
                  <a:srgbClr val="C00000"/>
                </a:solidFill>
                <a:latin typeface="Arial" panose="020B0604020202020204" pitchFamily="34" charset="0"/>
                <a:cs typeface="Arial" panose="020B0604020202020204" pitchFamily="34" charset="0"/>
              </a:rPr>
              <a:t>dialogue and knowledge sharing</a:t>
            </a:r>
          </a:p>
          <a:p>
            <a:pPr lvl="1" algn="just">
              <a:buClrTx/>
            </a:pPr>
            <a:r>
              <a:rPr lang="en-GB" sz="1800" dirty="0">
                <a:solidFill>
                  <a:schemeClr val="accent6"/>
                </a:solidFill>
                <a:cs typeface="Arial" panose="020B0604020202020204" pitchFamily="34" charset="0"/>
                <a:hlinkClick r:id="rId8">
                  <a:extLst>
                    <a:ext uri="{A12FA001-AC4F-418D-AE19-62706E023703}">
                      <ahyp:hlinkClr xmlns:ahyp="http://schemas.microsoft.com/office/drawing/2018/hyperlinkcolor" val="tx"/>
                    </a:ext>
                  </a:extLst>
                </a:hlinkClick>
              </a:rPr>
              <a:t>Quarterly webinars</a:t>
            </a:r>
            <a:r>
              <a:rPr lang="en-GB" sz="1800" dirty="0">
                <a:solidFill>
                  <a:schemeClr val="accent6"/>
                </a:solidFill>
                <a:cs typeface="Arial" panose="020B0604020202020204" pitchFamily="34" charset="0"/>
              </a:rPr>
              <a:t> </a:t>
            </a:r>
            <a:r>
              <a:rPr lang="en-GB" sz="1800" dirty="0">
                <a:solidFill>
                  <a:schemeClr val="bg1"/>
                </a:solidFill>
                <a:cs typeface="Arial" panose="020B0604020202020204" pitchFamily="34" charset="0"/>
              </a:rPr>
              <a:t>on topics pertaining to SME sustainable finance</a:t>
            </a:r>
          </a:p>
          <a:p>
            <a:pPr lvl="1" algn="just">
              <a:buClrTx/>
            </a:pPr>
            <a:r>
              <a:rPr lang="en-GB" sz="1800" dirty="0">
                <a:solidFill>
                  <a:schemeClr val="bg1"/>
                </a:solidFill>
                <a:cs typeface="Arial" panose="020B0604020202020204" pitchFamily="34" charset="0"/>
              </a:rPr>
              <a:t>Bimonthly BBL meetings</a:t>
            </a:r>
          </a:p>
          <a:p>
            <a:pPr algn="just">
              <a:buClrTx/>
            </a:pPr>
            <a:r>
              <a:rPr lang="en-GB" sz="2200" dirty="0">
                <a:solidFill>
                  <a:schemeClr val="bg1"/>
                </a:solidFill>
                <a:cs typeface="Arial" panose="020B0604020202020204" pitchFamily="34" charset="0"/>
              </a:rPr>
              <a:t>Driving </a:t>
            </a:r>
            <a:r>
              <a:rPr lang="en-GB" sz="1700" b="1" dirty="0">
                <a:solidFill>
                  <a:srgbClr val="C00000"/>
                </a:solidFill>
                <a:latin typeface="Arial" panose="020B0604020202020204" pitchFamily="34" charset="0"/>
                <a:cs typeface="Arial" panose="020B0604020202020204" pitchFamily="34" charset="0"/>
              </a:rPr>
              <a:t>data and analytical work </a:t>
            </a:r>
            <a:r>
              <a:rPr lang="en-GB" sz="2200" dirty="0">
                <a:solidFill>
                  <a:schemeClr val="bg1"/>
                </a:solidFill>
                <a:cs typeface="Arial" panose="020B0604020202020204" pitchFamily="34" charset="0"/>
              </a:rPr>
              <a:t>on financing SMEs for sustainability</a:t>
            </a:r>
          </a:p>
          <a:p>
            <a:pPr lvl="1" algn="just">
              <a:buClrTx/>
            </a:pPr>
            <a:r>
              <a:rPr lang="en-GB" sz="1800" dirty="0">
                <a:solidFill>
                  <a:schemeClr val="bg1"/>
                </a:solidFill>
                <a:cs typeface="Arial" panose="020B0604020202020204" pitchFamily="34" charset="0"/>
              </a:rPr>
              <a:t>Analytical reports and short policy notes</a:t>
            </a:r>
          </a:p>
          <a:p>
            <a:pPr lvl="1" algn="just">
              <a:buClrTx/>
            </a:pPr>
            <a:r>
              <a:rPr lang="en-GB" sz="1800" dirty="0">
                <a:solidFill>
                  <a:schemeClr val="bg1"/>
                </a:solidFill>
                <a:cs typeface="Arial" panose="020B0604020202020204" pitchFamily="34" charset="0"/>
              </a:rPr>
              <a:t>Surveys </a:t>
            </a:r>
          </a:p>
          <a:p>
            <a:pPr algn="just">
              <a:buClrTx/>
            </a:pPr>
            <a:r>
              <a:rPr lang="en-GB" sz="1700" b="1" dirty="0">
                <a:solidFill>
                  <a:srgbClr val="C00000"/>
                </a:solidFill>
                <a:latin typeface="Arial" panose="020B0604020202020204" pitchFamily="34" charset="0"/>
                <a:cs typeface="Arial" panose="020B0604020202020204" pitchFamily="34" charset="0"/>
              </a:rPr>
              <a:t>Networking</a:t>
            </a:r>
            <a:r>
              <a:rPr lang="en-GB" sz="2200" dirty="0">
                <a:solidFill>
                  <a:schemeClr val="bg1"/>
                </a:solidFill>
                <a:cs typeface="Arial" panose="020B0604020202020204" pitchFamily="34" charset="0"/>
              </a:rPr>
              <a:t> among ecosystem actors</a:t>
            </a:r>
          </a:p>
          <a:p>
            <a:pPr lvl="1" algn="just">
              <a:buClrTx/>
            </a:pPr>
            <a:r>
              <a:rPr lang="en-GB" sz="1800" dirty="0">
                <a:solidFill>
                  <a:schemeClr val="bg1"/>
                </a:solidFill>
                <a:cs typeface="Arial" panose="020B0604020202020204" pitchFamily="34" charset="0"/>
              </a:rPr>
              <a:t>Regular meetings between members and knowledge partners </a:t>
            </a:r>
          </a:p>
          <a:p>
            <a:pPr lvl="1" algn="just">
              <a:buClrTx/>
            </a:pPr>
            <a:r>
              <a:rPr lang="en-GB" sz="1800" dirty="0">
                <a:solidFill>
                  <a:schemeClr val="accent6"/>
                </a:solidFill>
                <a:cs typeface="Arial" panose="020B0604020202020204" pitchFamily="34" charset="0"/>
                <a:hlinkClick r:id="rId9">
                  <a:extLst>
                    <a:ext uri="{A12FA001-AC4F-418D-AE19-62706E023703}">
                      <ahyp:hlinkClr xmlns:ahyp="http://schemas.microsoft.com/office/drawing/2018/hyperlinkcolor" val="tx"/>
                    </a:ext>
                  </a:extLst>
                </a:hlinkClick>
              </a:rPr>
              <a:t>Annual conference</a:t>
            </a:r>
            <a:endParaRPr lang="en-GB" sz="1800" dirty="0">
              <a:solidFill>
                <a:schemeClr val="accent6"/>
              </a:solidFill>
              <a:cs typeface="Arial" panose="020B0604020202020204" pitchFamily="34" charset="0"/>
            </a:endParaRPr>
          </a:p>
        </p:txBody>
      </p:sp>
      <p:grpSp>
        <p:nvGrpSpPr>
          <p:cNvPr id="8" name="Group 7"/>
          <p:cNvGrpSpPr/>
          <p:nvPr/>
        </p:nvGrpSpPr>
        <p:grpSpPr>
          <a:xfrm>
            <a:off x="9059532" y="3877261"/>
            <a:ext cx="1300311" cy="725844"/>
            <a:chOff x="25138" y="2111396"/>
            <a:chExt cx="1300311" cy="895532"/>
          </a:xfrm>
          <a:solidFill>
            <a:schemeClr val="accent1">
              <a:lumMod val="75000"/>
            </a:schemeClr>
          </a:solidFill>
        </p:grpSpPr>
        <p:sp>
          <p:nvSpPr>
            <p:cNvPr id="9" name="Rounded Rectangle 8"/>
            <p:cNvSpPr/>
            <p:nvPr/>
          </p:nvSpPr>
          <p:spPr>
            <a:xfrm>
              <a:off x="25138" y="2111396"/>
              <a:ext cx="1300311" cy="895532"/>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4"/>
            <p:cNvSpPr txBox="1"/>
            <p:nvPr/>
          </p:nvSpPr>
          <p:spPr>
            <a:xfrm>
              <a:off x="116218" y="2190694"/>
              <a:ext cx="1191950" cy="79877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US" sz="1600" b="0" i="0" u="none" strike="noStrike" kern="1200" cap="none" spc="0" normalizeH="0" baseline="0" noProof="0" dirty="0" err="1">
                  <a:ln>
                    <a:noFill/>
                  </a:ln>
                  <a:solidFill>
                    <a:prstClr val="white"/>
                  </a:solidFill>
                  <a:effectLst/>
                  <a:uLnTx/>
                  <a:uFillTx/>
                  <a:latin typeface="Calibri" panose="020F0502020204030204"/>
                  <a:ea typeface="+mn-ea"/>
                  <a:cs typeface="+mn-cs"/>
                </a:rPr>
                <a:t>Fintechs</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11" name="Picture 10" descr="C:\Users\kuzmanovic_m\AppData\Local\Microsoft\Windows\INetCache\Content.Outlook\OQNV20VF\Logo1-FS4S-white-01.pn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128374" y="2327896"/>
            <a:ext cx="1194300" cy="1130042"/>
          </a:xfrm>
          <a:prstGeom prst="rect">
            <a:avLst/>
          </a:prstGeom>
          <a:noFill/>
          <a:ln>
            <a:noFill/>
          </a:ln>
        </p:spPr>
      </p:pic>
      <p:sp>
        <p:nvSpPr>
          <p:cNvPr id="12" name="Slide Number Placeholder 3"/>
          <p:cNvSpPr>
            <a:spLocks noGrp="1"/>
          </p:cNvSpPr>
          <p:nvPr>
            <p:ph type="sldNum" sz="quarter" idx="4294967295"/>
          </p:nvPr>
        </p:nvSpPr>
        <p:spPr>
          <a:xfrm>
            <a:off x="11768250" y="6613525"/>
            <a:ext cx="455612" cy="244475"/>
          </a:xfrm>
        </p:spPr>
        <p:txBody>
          <a:bodyPr/>
          <a:lstStyle/>
          <a:p>
            <a:fld id="{11EAE1A9-8E7E-D04D-9670-8269DAC153D9}" type="slidenum">
              <a:rPr lang="fr-FR" smtClean="0"/>
              <a:t>12</a:t>
            </a:fld>
            <a:endParaRPr lang="fr-FR" dirty="0"/>
          </a:p>
        </p:txBody>
      </p:sp>
      <p:pic>
        <p:nvPicPr>
          <p:cNvPr id="13" name="Picture 12">
            <a:extLst>
              <a:ext uri="{FF2B5EF4-FFF2-40B4-BE49-F238E27FC236}">
                <a16:creationId xmlns:a16="http://schemas.microsoft.com/office/drawing/2014/main" id="{C98EBDB8-3B7B-446A-8F45-9CBC174C0FEE}"/>
              </a:ext>
            </a:extLst>
          </p:cNvPr>
          <p:cNvPicPr>
            <a:picLocks noChangeAspect="1"/>
          </p:cNvPicPr>
          <p:nvPr/>
        </p:nvPicPr>
        <p:blipFill>
          <a:blip r:embed="rId11"/>
          <a:stretch>
            <a:fillRect/>
          </a:stretch>
        </p:blipFill>
        <p:spPr>
          <a:xfrm>
            <a:off x="6463793" y="4667377"/>
            <a:ext cx="4720329" cy="1613714"/>
          </a:xfrm>
          <a:prstGeom prst="rect">
            <a:avLst/>
          </a:prstGeom>
        </p:spPr>
      </p:pic>
      <p:pic>
        <p:nvPicPr>
          <p:cNvPr id="3" name="Picture 2" descr="A picture containing text, graphics, logo, screenshot&#10;&#10;Description automatically generated">
            <a:extLst>
              <a:ext uri="{FF2B5EF4-FFF2-40B4-BE49-F238E27FC236}">
                <a16:creationId xmlns:a16="http://schemas.microsoft.com/office/drawing/2014/main" id="{79B953C7-7BB0-8748-2056-AD9BE2B116C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111408" y="5474234"/>
            <a:ext cx="1080592" cy="725844"/>
          </a:xfrm>
          <a:prstGeom prst="rect">
            <a:avLst/>
          </a:prstGeom>
        </p:spPr>
      </p:pic>
    </p:spTree>
    <p:extLst>
      <p:ext uri="{BB962C8B-B14F-4D97-AF65-F5344CB8AC3E}">
        <p14:creationId xmlns:p14="http://schemas.microsoft.com/office/powerpoint/2010/main" val="9749350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8670"/>
            <a:ext cx="0" cy="0"/>
          </a:xfrm>
        </p:spPr>
        <p:txBody>
          <a:bodyPr/>
          <a:lstStyle/>
          <a:p>
            <a:pPr marL="0" indent="0">
              <a:buNone/>
            </a:pPr>
            <a:r>
              <a:rPr lang="en-GB" dirty="0"/>
              <a:t> </a:t>
            </a:r>
          </a:p>
        </p:txBody>
      </p:sp>
      <p:sp>
        <p:nvSpPr>
          <p:cNvPr id="4" name="Slide Number Placeholder 3"/>
          <p:cNvSpPr>
            <a:spLocks noGrp="1"/>
          </p:cNvSpPr>
          <p:nvPr>
            <p:ph type="sldNum" sz="quarter" idx="4"/>
          </p:nvPr>
        </p:nvSpPr>
        <p:spPr>
          <a:xfrm>
            <a:off x="11520000" y="6590270"/>
            <a:ext cx="456000" cy="244800"/>
          </a:xfrm>
        </p:spPr>
        <p:txBody>
          <a:bodyPr/>
          <a:lstStyle/>
          <a:p>
            <a:fld id="{F07E198B-4ADC-411B-BEF6-C9990A955F44}" type="slidenum">
              <a:rPr lang="en-GB" smtClean="0"/>
              <a:t>13</a:t>
            </a:fld>
            <a:endParaRPr lang="en-GB"/>
          </a:p>
        </p:txBody>
      </p:sp>
      <p:sp>
        <p:nvSpPr>
          <p:cNvPr id="8" name="Title 1"/>
          <p:cNvSpPr>
            <a:spLocks noGrp="1"/>
          </p:cNvSpPr>
          <p:nvPr>
            <p:ph type="title"/>
          </p:nvPr>
        </p:nvSpPr>
        <p:spPr>
          <a:xfrm>
            <a:off x="1014974" y="291872"/>
            <a:ext cx="10949184" cy="1081530"/>
          </a:xfrm>
        </p:spPr>
        <p:txBody>
          <a:bodyPr/>
          <a:lstStyle/>
          <a:p>
            <a:r>
              <a:rPr lang="en-GB" sz="3600" dirty="0"/>
              <a:t>Key areas of focus in 2023</a:t>
            </a:r>
          </a:p>
        </p:txBody>
      </p:sp>
      <p:sp>
        <p:nvSpPr>
          <p:cNvPr id="5" name="TextBox 4">
            <a:extLst>
              <a:ext uri="{FF2B5EF4-FFF2-40B4-BE49-F238E27FC236}">
                <a16:creationId xmlns:a16="http://schemas.microsoft.com/office/drawing/2014/main" id="{83694D94-490B-4AF2-85E0-E94E5E4C8D10}"/>
              </a:ext>
            </a:extLst>
          </p:cNvPr>
          <p:cNvSpPr txBox="1"/>
          <p:nvPr/>
        </p:nvSpPr>
        <p:spPr>
          <a:xfrm>
            <a:off x="417689" y="3429762"/>
            <a:ext cx="3386667" cy="2339102"/>
          </a:xfrm>
          <a:prstGeom prst="rect">
            <a:avLst/>
          </a:prstGeom>
          <a:noFill/>
        </p:spPr>
        <p:txBody>
          <a:bodyPr wrap="square" rtlCol="0">
            <a:spAutoFit/>
          </a:bodyPr>
          <a:lstStyle/>
          <a:p>
            <a:pPr algn="ctr"/>
            <a:r>
              <a:rPr lang="en-GB" sz="3200" b="1" dirty="0"/>
              <a:t>Key topics for policy notes and knowledge-sharing events</a:t>
            </a:r>
          </a:p>
          <a:p>
            <a:endParaRPr lang="en-GB" dirty="0"/>
          </a:p>
        </p:txBody>
      </p:sp>
      <p:grpSp>
        <p:nvGrpSpPr>
          <p:cNvPr id="10" name="Group 9">
            <a:extLst>
              <a:ext uri="{FF2B5EF4-FFF2-40B4-BE49-F238E27FC236}">
                <a16:creationId xmlns:a16="http://schemas.microsoft.com/office/drawing/2014/main" id="{4AE9CF91-E61E-4DF4-80CA-DBD6714A7E57}"/>
              </a:ext>
            </a:extLst>
          </p:cNvPr>
          <p:cNvGrpSpPr/>
          <p:nvPr/>
        </p:nvGrpSpPr>
        <p:grpSpPr>
          <a:xfrm>
            <a:off x="721310" y="1969572"/>
            <a:ext cx="10776084" cy="3533765"/>
            <a:chOff x="3413124" y="721734"/>
            <a:chExt cx="5532246" cy="5438334"/>
          </a:xfrm>
          <a:solidFill>
            <a:schemeClr val="accent2"/>
          </a:solidFill>
        </p:grpSpPr>
        <p:sp>
          <p:nvSpPr>
            <p:cNvPr id="12" name="Freeform: Shape 11">
              <a:extLst>
                <a:ext uri="{FF2B5EF4-FFF2-40B4-BE49-F238E27FC236}">
                  <a16:creationId xmlns:a16="http://schemas.microsoft.com/office/drawing/2014/main" id="{4E0AA09B-2238-483B-A838-AA4B79ED71A6}"/>
                </a:ext>
              </a:extLst>
            </p:cNvPr>
            <p:cNvSpPr/>
            <p:nvPr/>
          </p:nvSpPr>
          <p:spPr>
            <a:xfrm>
              <a:off x="4092145" y="721734"/>
              <a:ext cx="4839517" cy="1625984"/>
            </a:xfrm>
            <a:custGeom>
              <a:avLst/>
              <a:gdLst>
                <a:gd name="connsiteX0" fmla="*/ 0 w 3595052"/>
                <a:gd name="connsiteY0" fmla="*/ 0 h 1625984"/>
                <a:gd name="connsiteX1" fmla="*/ 3595052 w 3595052"/>
                <a:gd name="connsiteY1" fmla="*/ 0 h 1625984"/>
                <a:gd name="connsiteX2" fmla="*/ 3595052 w 3595052"/>
                <a:gd name="connsiteY2" fmla="*/ 1625984 h 1625984"/>
                <a:gd name="connsiteX3" fmla="*/ 0 w 3595052"/>
                <a:gd name="connsiteY3" fmla="*/ 1625984 h 1625984"/>
                <a:gd name="connsiteX4" fmla="*/ 0 w 3595052"/>
                <a:gd name="connsiteY4" fmla="*/ 0 h 162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5052" h="1625984">
                  <a:moveTo>
                    <a:pt x="0" y="0"/>
                  </a:moveTo>
                  <a:lnTo>
                    <a:pt x="3595052" y="0"/>
                  </a:lnTo>
                  <a:lnTo>
                    <a:pt x="3595052" y="1625984"/>
                  </a:lnTo>
                  <a:lnTo>
                    <a:pt x="0" y="1625984"/>
                  </a:lnTo>
                  <a:lnTo>
                    <a:pt x="0" y="0"/>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650" tIns="247650" rIns="247650" bIns="247650" numCol="1" spcCol="1270" anchor="ctr" anchorCtr="0">
              <a:noAutofit/>
            </a:bodyPr>
            <a:lstStyle/>
            <a:p>
              <a:pPr defTabSz="2889250">
                <a:lnSpc>
                  <a:spcPct val="90000"/>
                </a:lnSpc>
                <a:spcBef>
                  <a:spcPct val="0"/>
                </a:spcBef>
                <a:spcAft>
                  <a:spcPct val="35000"/>
                </a:spcAft>
              </a:pPr>
              <a:endParaRPr lang="en-GB" sz="2000" b="1" dirty="0">
                <a:solidFill>
                  <a:srgbClr val="C00000"/>
                </a:solidFill>
                <a:latin typeface="Arial" panose="020B0604020202020204" pitchFamily="34" charset="0"/>
                <a:cs typeface="Arial" panose="020B0604020202020204" pitchFamily="34" charset="0"/>
              </a:endParaRPr>
            </a:p>
          </p:txBody>
        </p:sp>
        <p:sp>
          <p:nvSpPr>
            <p:cNvPr id="14" name="Freeform: Shape 13">
              <a:extLst>
                <a:ext uri="{FF2B5EF4-FFF2-40B4-BE49-F238E27FC236}">
                  <a16:creationId xmlns:a16="http://schemas.microsoft.com/office/drawing/2014/main" id="{A3D42199-A05A-44E0-B6C2-A9CD5120AD60}"/>
                </a:ext>
              </a:extLst>
            </p:cNvPr>
            <p:cNvSpPr/>
            <p:nvPr/>
          </p:nvSpPr>
          <p:spPr>
            <a:xfrm>
              <a:off x="4126576" y="4534084"/>
              <a:ext cx="4818794" cy="1625984"/>
            </a:xfrm>
            <a:custGeom>
              <a:avLst/>
              <a:gdLst>
                <a:gd name="connsiteX0" fmla="*/ 0 w 3595052"/>
                <a:gd name="connsiteY0" fmla="*/ 0 h 1625984"/>
                <a:gd name="connsiteX1" fmla="*/ 3595052 w 3595052"/>
                <a:gd name="connsiteY1" fmla="*/ 0 h 1625984"/>
                <a:gd name="connsiteX2" fmla="*/ 3595052 w 3595052"/>
                <a:gd name="connsiteY2" fmla="*/ 1625984 h 1625984"/>
                <a:gd name="connsiteX3" fmla="*/ 0 w 3595052"/>
                <a:gd name="connsiteY3" fmla="*/ 1625984 h 1625984"/>
                <a:gd name="connsiteX4" fmla="*/ 0 w 3595052"/>
                <a:gd name="connsiteY4" fmla="*/ 0 h 162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5052" h="1625984">
                  <a:moveTo>
                    <a:pt x="0" y="0"/>
                  </a:moveTo>
                  <a:lnTo>
                    <a:pt x="3595052" y="0"/>
                  </a:lnTo>
                  <a:lnTo>
                    <a:pt x="3595052" y="1625984"/>
                  </a:lnTo>
                  <a:lnTo>
                    <a:pt x="0" y="1625984"/>
                  </a:lnTo>
                  <a:lnTo>
                    <a:pt x="0" y="0"/>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650" tIns="247650" rIns="247650" bIns="247650" numCol="1" spcCol="1270" anchor="ctr" anchorCtr="0">
              <a:noAutofit/>
            </a:bodyPr>
            <a:lstStyle/>
            <a:p>
              <a:pPr defTabSz="2889250">
                <a:lnSpc>
                  <a:spcPct val="90000"/>
                </a:lnSpc>
                <a:spcBef>
                  <a:spcPct val="0"/>
                </a:spcBef>
                <a:spcAft>
                  <a:spcPct val="35000"/>
                </a:spcAft>
              </a:pPr>
              <a:r>
                <a:rPr lang="en-GB" sz="2000" b="0" dirty="0">
                  <a:solidFill>
                    <a:schemeClr val="bg1"/>
                  </a:solidFill>
                </a:rPr>
                <a:t>Boosting </a:t>
              </a:r>
              <a:r>
                <a:rPr lang="en-GB" sz="2000" b="1" dirty="0">
                  <a:solidFill>
                    <a:srgbClr val="C00000"/>
                  </a:solidFill>
                  <a:latin typeface="Arial" panose="020B0604020202020204" pitchFamily="34" charset="0"/>
                  <a:cs typeface="Arial" panose="020B0604020202020204" pitchFamily="34" charset="0"/>
                </a:rPr>
                <a:t>SME demand </a:t>
              </a:r>
              <a:r>
                <a:rPr lang="en-GB" sz="2000" b="0" dirty="0">
                  <a:solidFill>
                    <a:schemeClr val="bg1"/>
                  </a:solidFill>
                </a:rPr>
                <a:t>for sustainable finance</a:t>
              </a:r>
            </a:p>
          </p:txBody>
        </p:sp>
        <p:sp>
          <p:nvSpPr>
            <p:cNvPr id="16" name="Freeform: Shape 15">
              <a:extLst>
                <a:ext uri="{FF2B5EF4-FFF2-40B4-BE49-F238E27FC236}">
                  <a16:creationId xmlns:a16="http://schemas.microsoft.com/office/drawing/2014/main" id="{15E34EE6-D321-43FD-BAA7-F49078D8A555}"/>
                </a:ext>
              </a:extLst>
            </p:cNvPr>
            <p:cNvSpPr/>
            <p:nvPr/>
          </p:nvSpPr>
          <p:spPr>
            <a:xfrm>
              <a:off x="4114249" y="2573060"/>
              <a:ext cx="4818794" cy="1625984"/>
            </a:xfrm>
            <a:custGeom>
              <a:avLst/>
              <a:gdLst>
                <a:gd name="connsiteX0" fmla="*/ 0 w 3595052"/>
                <a:gd name="connsiteY0" fmla="*/ 0 h 1625984"/>
                <a:gd name="connsiteX1" fmla="*/ 3595052 w 3595052"/>
                <a:gd name="connsiteY1" fmla="*/ 0 h 1625984"/>
                <a:gd name="connsiteX2" fmla="*/ 3595052 w 3595052"/>
                <a:gd name="connsiteY2" fmla="*/ 1625984 h 1625984"/>
                <a:gd name="connsiteX3" fmla="*/ 0 w 3595052"/>
                <a:gd name="connsiteY3" fmla="*/ 1625984 h 1625984"/>
                <a:gd name="connsiteX4" fmla="*/ 0 w 3595052"/>
                <a:gd name="connsiteY4" fmla="*/ 0 h 162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5052" h="1625984">
                  <a:moveTo>
                    <a:pt x="0" y="0"/>
                  </a:moveTo>
                  <a:lnTo>
                    <a:pt x="3595052" y="0"/>
                  </a:lnTo>
                  <a:lnTo>
                    <a:pt x="3595052" y="1625984"/>
                  </a:lnTo>
                  <a:lnTo>
                    <a:pt x="0" y="1625984"/>
                  </a:lnTo>
                  <a:lnTo>
                    <a:pt x="0" y="0"/>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650" tIns="247650" rIns="247650" bIns="247650" numCol="1" spcCol="1270" anchor="ctr" anchorCtr="0">
              <a:noAutofit/>
            </a:bodyPr>
            <a:lstStyle/>
            <a:p>
              <a:pPr defTabSz="2889250">
                <a:lnSpc>
                  <a:spcPct val="90000"/>
                </a:lnSpc>
                <a:spcBef>
                  <a:spcPct val="0"/>
                </a:spcBef>
                <a:spcAft>
                  <a:spcPct val="35000"/>
                </a:spcAft>
              </a:pPr>
              <a:r>
                <a:rPr lang="en-GB" sz="2000" b="1" dirty="0">
                  <a:solidFill>
                    <a:srgbClr val="C00000"/>
                  </a:solidFill>
                  <a:latin typeface="Arial" panose="020B0604020202020204" pitchFamily="34" charset="0"/>
                  <a:cs typeface="Arial" panose="020B0604020202020204" pitchFamily="34" charset="0"/>
                </a:rPr>
                <a:t>Transition finance </a:t>
              </a:r>
              <a:r>
                <a:rPr lang="en-GB" sz="2000" dirty="0">
                  <a:solidFill>
                    <a:schemeClr val="bg1"/>
                  </a:solidFill>
                </a:rPr>
                <a:t>and strategy: financing high emission sectors to get to net zero</a:t>
              </a:r>
            </a:p>
          </p:txBody>
        </p:sp>
        <p:sp>
          <p:nvSpPr>
            <p:cNvPr id="17" name="Rectangle 16">
              <a:extLst>
                <a:ext uri="{FF2B5EF4-FFF2-40B4-BE49-F238E27FC236}">
                  <a16:creationId xmlns:a16="http://schemas.microsoft.com/office/drawing/2014/main" id="{3A6CFD25-7EB3-472A-91DB-7FD2085AA045}"/>
                </a:ext>
              </a:extLst>
            </p:cNvPr>
            <p:cNvSpPr/>
            <p:nvPr/>
          </p:nvSpPr>
          <p:spPr>
            <a:xfrm>
              <a:off x="3413124" y="4510279"/>
              <a:ext cx="596087" cy="1625984"/>
            </a:xfrm>
            <a:prstGeom prst="rect">
              <a:avLst/>
            </a:prstGeom>
            <a:solidFill>
              <a:schemeClr val="accent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dirty="0"/>
            </a:p>
          </p:txBody>
        </p:sp>
      </p:grpSp>
      <p:sp>
        <p:nvSpPr>
          <p:cNvPr id="22" name="Rectangle 21">
            <a:extLst>
              <a:ext uri="{FF2B5EF4-FFF2-40B4-BE49-F238E27FC236}">
                <a16:creationId xmlns:a16="http://schemas.microsoft.com/office/drawing/2014/main" id="{7998BA00-5EAD-4C6C-9F22-E4B37BD9DF7D}"/>
              </a:ext>
            </a:extLst>
          </p:cNvPr>
          <p:cNvSpPr/>
          <p:nvPr/>
        </p:nvSpPr>
        <p:spPr>
          <a:xfrm>
            <a:off x="721309" y="1969572"/>
            <a:ext cx="1163791" cy="1056545"/>
          </a:xfrm>
          <a:prstGeom prst="rect">
            <a:avLst/>
          </a:prstGeom>
          <a:solidFill>
            <a:schemeClr val="accent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dirty="0"/>
          </a:p>
        </p:txBody>
      </p:sp>
      <p:pic>
        <p:nvPicPr>
          <p:cNvPr id="27" name="Graphic 26" descr="Renewable Energy with solid fill">
            <a:extLst>
              <a:ext uri="{FF2B5EF4-FFF2-40B4-BE49-F238E27FC236}">
                <a16:creationId xmlns:a16="http://schemas.microsoft.com/office/drawing/2014/main" id="{C6BFBDEC-DEB6-4DFA-A3E4-A118742C3D9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4974" y="2167786"/>
            <a:ext cx="615043" cy="615043"/>
          </a:xfrm>
          <a:prstGeom prst="rect">
            <a:avLst/>
          </a:prstGeom>
        </p:spPr>
      </p:pic>
      <p:sp>
        <p:nvSpPr>
          <p:cNvPr id="36" name="Rectangle 35">
            <a:extLst>
              <a:ext uri="{FF2B5EF4-FFF2-40B4-BE49-F238E27FC236}">
                <a16:creationId xmlns:a16="http://schemas.microsoft.com/office/drawing/2014/main" id="{CE9BC124-2C9A-4663-8139-AA7633606A47}"/>
              </a:ext>
            </a:extLst>
          </p:cNvPr>
          <p:cNvSpPr/>
          <p:nvPr/>
        </p:nvSpPr>
        <p:spPr>
          <a:xfrm>
            <a:off x="718618" y="3149166"/>
            <a:ext cx="1163791" cy="1056545"/>
          </a:xfrm>
          <a:prstGeom prst="rect">
            <a:avLst/>
          </a:prstGeom>
          <a:solidFill>
            <a:schemeClr val="accent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dirty="0"/>
          </a:p>
        </p:txBody>
      </p:sp>
      <p:pic>
        <p:nvPicPr>
          <p:cNvPr id="38" name="Graphic 37" descr="Agriculture outline">
            <a:extLst>
              <a:ext uri="{FF2B5EF4-FFF2-40B4-BE49-F238E27FC236}">
                <a16:creationId xmlns:a16="http://schemas.microsoft.com/office/drawing/2014/main" id="{BB86C17C-9977-4269-9441-86986EE61F1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8859" y="3307178"/>
            <a:ext cx="787272" cy="787272"/>
          </a:xfrm>
          <a:prstGeom prst="rect">
            <a:avLst/>
          </a:prstGeom>
        </p:spPr>
      </p:pic>
      <p:sp>
        <p:nvSpPr>
          <p:cNvPr id="13" name="TextBox 12">
            <a:extLst>
              <a:ext uri="{FF2B5EF4-FFF2-40B4-BE49-F238E27FC236}">
                <a16:creationId xmlns:a16="http://schemas.microsoft.com/office/drawing/2014/main" id="{3AC6453C-77BD-324E-67D0-F0D9B8A20592}"/>
              </a:ext>
            </a:extLst>
          </p:cNvPr>
          <p:cNvSpPr txBox="1"/>
          <p:nvPr/>
        </p:nvSpPr>
        <p:spPr>
          <a:xfrm>
            <a:off x="2242909" y="2372414"/>
            <a:ext cx="8930172" cy="369332"/>
          </a:xfrm>
          <a:prstGeom prst="rect">
            <a:avLst/>
          </a:prstGeom>
          <a:noFill/>
        </p:spPr>
        <p:txBody>
          <a:bodyPr wrap="square">
            <a:spAutoFit/>
          </a:bodyPr>
          <a:lstStyle/>
          <a:p>
            <a:pPr defTabSz="2889250">
              <a:lnSpc>
                <a:spcPct val="90000"/>
              </a:lnSpc>
              <a:spcBef>
                <a:spcPct val="0"/>
              </a:spcBef>
              <a:spcAft>
                <a:spcPct val="35000"/>
              </a:spcAft>
            </a:pPr>
            <a:r>
              <a:rPr lang="en-GB" sz="2000">
                <a:solidFill>
                  <a:schemeClr val="bg1"/>
                </a:solidFill>
              </a:rPr>
              <a:t>Bridging </a:t>
            </a:r>
            <a:r>
              <a:rPr lang="en-GB" sz="2000" b="1">
                <a:solidFill>
                  <a:srgbClr val="C00000"/>
                </a:solidFill>
                <a:latin typeface="Arial" panose="020B0604020202020204" pitchFamily="34" charset="0"/>
                <a:cs typeface="Arial" panose="020B0604020202020204" pitchFamily="34" charset="0"/>
              </a:rPr>
              <a:t>SME data and reporting gaps</a:t>
            </a:r>
            <a:endParaRPr lang="en-GB" sz="2000" b="1" dirty="0">
              <a:solidFill>
                <a:srgbClr val="C00000"/>
              </a:solidFill>
              <a:latin typeface="Arial" panose="020B0604020202020204" pitchFamily="34" charset="0"/>
              <a:cs typeface="Arial" panose="020B0604020202020204" pitchFamily="34" charset="0"/>
            </a:endParaRPr>
          </a:p>
        </p:txBody>
      </p:sp>
      <p:pic>
        <p:nvPicPr>
          <p:cNvPr id="6" name="Graphic 5" descr="Supply And Demand with solid fill">
            <a:extLst>
              <a:ext uri="{FF2B5EF4-FFF2-40B4-BE49-F238E27FC236}">
                <a16:creationId xmlns:a16="http://schemas.microsoft.com/office/drawing/2014/main" id="{EDA74079-1435-27AE-CC40-68299206514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8031" y="4567891"/>
            <a:ext cx="688928" cy="699716"/>
          </a:xfrm>
          <a:prstGeom prst="rect">
            <a:avLst/>
          </a:prstGeom>
        </p:spPr>
      </p:pic>
    </p:spTree>
    <p:extLst>
      <p:ext uri="{BB962C8B-B14F-4D97-AF65-F5344CB8AC3E}">
        <p14:creationId xmlns:p14="http://schemas.microsoft.com/office/powerpoint/2010/main" val="30147797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4650" y="442823"/>
            <a:ext cx="10747737" cy="543236"/>
          </a:xfrm>
        </p:spPr>
        <p:txBody>
          <a:bodyPr/>
          <a:lstStyle/>
          <a:p>
            <a:pPr>
              <a:lnSpc>
                <a:spcPct val="100000"/>
              </a:lnSpc>
            </a:pPr>
            <a:r>
              <a:rPr lang="en-GB" sz="2667" dirty="0"/>
              <a:t>OECD Council Recommendation on SME Financing</a:t>
            </a:r>
          </a:p>
        </p:txBody>
      </p:sp>
      <p:sp>
        <p:nvSpPr>
          <p:cNvPr id="7" name="Content Placeholder 2"/>
          <p:cNvSpPr>
            <a:spLocks noGrp="1"/>
          </p:cNvSpPr>
          <p:nvPr>
            <p:ph idx="1"/>
          </p:nvPr>
        </p:nvSpPr>
        <p:spPr>
          <a:xfrm>
            <a:off x="423465" y="1337657"/>
            <a:ext cx="5111984" cy="4677955"/>
          </a:xfrm>
        </p:spPr>
        <p:txBody>
          <a:bodyPr>
            <a:noAutofit/>
          </a:bodyPr>
          <a:lstStyle/>
          <a:p>
            <a:pPr>
              <a:spcAft>
                <a:spcPts val="600"/>
              </a:spcAft>
            </a:pPr>
            <a:r>
              <a:rPr lang="en-US" sz="2000" b="1" kern="600" dirty="0">
                <a:solidFill>
                  <a:schemeClr val="bg1"/>
                </a:solidFill>
                <a:cs typeface="Arial" panose="020B0604020202020204" pitchFamily="34" charset="0"/>
              </a:rPr>
              <a:t>Embodies the 2022 Updated G20/OECD High-Level Principles on SME Financing</a:t>
            </a:r>
            <a:r>
              <a:rPr lang="en-US" sz="2000" kern="600" dirty="0">
                <a:solidFill>
                  <a:schemeClr val="bg1"/>
                </a:solidFill>
                <a:cs typeface="Arial" panose="020B0604020202020204" pitchFamily="34" charset="0"/>
              </a:rPr>
              <a:t>, welcomed by G20 Leaders in November 2022.</a:t>
            </a:r>
          </a:p>
          <a:p>
            <a:pPr>
              <a:spcAft>
                <a:spcPts val="600"/>
              </a:spcAft>
            </a:pPr>
            <a:r>
              <a:rPr lang="en-US" sz="2000" kern="600" dirty="0">
                <a:solidFill>
                  <a:schemeClr val="bg1"/>
                </a:solidFill>
                <a:cs typeface="Arial" panose="020B0604020202020204" pitchFamily="34" charset="0"/>
              </a:rPr>
              <a:t>Focus on the need to </a:t>
            </a:r>
            <a:r>
              <a:rPr lang="en-US" sz="2000" b="1" kern="600" dirty="0">
                <a:solidFill>
                  <a:schemeClr val="bg1"/>
                </a:solidFill>
                <a:cs typeface="Arial" panose="020B0604020202020204" pitchFamily="34" charset="0"/>
              </a:rPr>
              <a:t>strengthen the conditions for access to both bank and non-bank finance, data collection and policy benchmarking</a:t>
            </a:r>
          </a:p>
          <a:p>
            <a:pPr>
              <a:spcAft>
                <a:spcPts val="600"/>
              </a:spcAft>
            </a:pPr>
            <a:r>
              <a:rPr lang="en-US" sz="2000" kern="600" dirty="0">
                <a:solidFill>
                  <a:schemeClr val="bg1"/>
                </a:solidFill>
                <a:cs typeface="Arial" panose="020B0604020202020204" pitchFamily="34" charset="0"/>
              </a:rPr>
              <a:t>As an OECD legal instrument, </a:t>
            </a:r>
            <a:r>
              <a:rPr lang="en-US" sz="2000" b="1" kern="600" dirty="0">
                <a:solidFill>
                  <a:schemeClr val="bg1"/>
                </a:solidFill>
                <a:cs typeface="Arial" panose="020B0604020202020204" pitchFamily="34" charset="0"/>
              </a:rPr>
              <a:t>provides greater visibility and mechanisms to support implementation/dissemination</a:t>
            </a:r>
          </a:p>
          <a:p>
            <a:pPr>
              <a:spcAft>
                <a:spcPts val="600"/>
              </a:spcAft>
            </a:pPr>
            <a:r>
              <a:rPr lang="en-US" sz="2000" kern="600" dirty="0">
                <a:solidFill>
                  <a:schemeClr val="bg1"/>
                </a:solidFill>
                <a:cs typeface="Arial" panose="020B0604020202020204" pitchFamily="34" charset="0"/>
              </a:rPr>
              <a:t>Launch of the Recommendation at the </a:t>
            </a:r>
            <a:r>
              <a:rPr lang="en-US" sz="2000" b="1" kern="600" dirty="0">
                <a:solidFill>
                  <a:schemeClr val="bg1"/>
                </a:solidFill>
                <a:cs typeface="Arial" panose="020B0604020202020204" pitchFamily="34" charset="0"/>
              </a:rPr>
              <a:t>SME &amp; Entrepreneurship Ministerial meeting</a:t>
            </a:r>
          </a:p>
        </p:txBody>
      </p:sp>
      <p:sp>
        <p:nvSpPr>
          <p:cNvPr id="8" name="Content Placeholder 2"/>
          <p:cNvSpPr txBox="1">
            <a:spLocks/>
          </p:cNvSpPr>
          <p:nvPr/>
        </p:nvSpPr>
        <p:spPr>
          <a:xfrm>
            <a:off x="5981335" y="986059"/>
            <a:ext cx="5831052" cy="5192597"/>
          </a:xfrm>
          <a:noFill/>
          <a:ln>
            <a:solidFill>
              <a:srgbClr val="0070C0"/>
            </a:solidFill>
          </a:ln>
        </p:spPr>
        <p:txBody>
          <a:bodyPr>
            <a:noAutofit/>
          </a:bodyPr>
          <a:lstStyle>
            <a:lvl1pPr marL="457189" indent="-457189" algn="l" defTabSz="1219170" rtl="0" eaLnBrk="1" latinLnBrk="0" hangingPunct="1">
              <a:spcBef>
                <a:spcPct val="20000"/>
              </a:spcBef>
              <a:buFont typeface="Arial" pitchFamily="34" charset="0"/>
              <a:buChar char="•"/>
              <a:defRPr sz="3733" kern="1200">
                <a:solidFill>
                  <a:srgbClr val="595959"/>
                </a:solidFill>
                <a:latin typeface="+mj-lt"/>
                <a:ea typeface="+mn-ea"/>
                <a:cs typeface="+mn-cs"/>
              </a:defRPr>
            </a:lvl1pPr>
            <a:lvl2pPr marL="990575" indent="-380990" algn="l" defTabSz="1219170" rtl="0" eaLnBrk="1" latinLnBrk="0" hangingPunct="1">
              <a:spcBef>
                <a:spcPct val="20000"/>
              </a:spcBef>
              <a:buClr>
                <a:srgbClr val="727272"/>
              </a:buClr>
              <a:buFont typeface="Arial" pitchFamily="34" charset="0"/>
              <a:buChar char="–"/>
              <a:defRPr sz="3200" kern="1200">
                <a:solidFill>
                  <a:srgbClr val="595959"/>
                </a:solidFill>
                <a:latin typeface="+mj-lt"/>
                <a:ea typeface="+mn-ea"/>
                <a:cs typeface="+mn-cs"/>
              </a:defRPr>
            </a:lvl2pPr>
            <a:lvl3pPr marL="1523962" indent="-304792" algn="l" defTabSz="1219170" rtl="0" eaLnBrk="1" latinLnBrk="0" hangingPunct="1">
              <a:spcBef>
                <a:spcPct val="20000"/>
              </a:spcBef>
              <a:buFont typeface="Arial" pitchFamily="34" charset="0"/>
              <a:buChar char="•"/>
              <a:defRPr sz="2667" kern="1200">
                <a:solidFill>
                  <a:srgbClr val="595959"/>
                </a:solidFill>
                <a:latin typeface="+mj-lt"/>
                <a:ea typeface="+mn-ea"/>
                <a:cs typeface="+mn-cs"/>
              </a:defRPr>
            </a:lvl3pPr>
            <a:lvl4pPr marL="2133547" indent="-304792" algn="l" defTabSz="1219170" rtl="0" eaLnBrk="1" latinLnBrk="0" hangingPunct="1">
              <a:spcBef>
                <a:spcPct val="20000"/>
              </a:spcBef>
              <a:buFont typeface="Arial" pitchFamily="34" charset="0"/>
              <a:buChar char="–"/>
              <a:defRPr sz="2133" kern="1200">
                <a:solidFill>
                  <a:srgbClr val="595959"/>
                </a:solidFill>
                <a:latin typeface="+mj-lt"/>
                <a:ea typeface="+mn-ea"/>
                <a:cs typeface="+mn-cs"/>
              </a:defRPr>
            </a:lvl4pPr>
            <a:lvl5pPr marL="2743131" indent="-304792" algn="l" defTabSz="1219170" rtl="0" eaLnBrk="1" latinLnBrk="0" hangingPunct="1">
              <a:spcBef>
                <a:spcPct val="20000"/>
              </a:spcBef>
              <a:buFont typeface="Arial" pitchFamily="34" charset="0"/>
              <a:buChar char="»"/>
              <a:defRPr sz="1600" kern="1200">
                <a:solidFill>
                  <a:srgbClr val="595959"/>
                </a:solidFill>
                <a:latin typeface="+mj-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380993">
              <a:lnSpc>
                <a:spcPct val="120000"/>
              </a:lnSpc>
              <a:buClr>
                <a:srgbClr val="0070C0"/>
              </a:buClr>
              <a:buFont typeface="Arial" pitchFamily="34" charset="0"/>
              <a:buAutoNum type="arabicPeriod"/>
            </a:pPr>
            <a:r>
              <a:rPr lang="en-US" sz="1500" dirty="0">
                <a:solidFill>
                  <a:schemeClr val="bg1"/>
                </a:solidFill>
              </a:rPr>
              <a:t>Improve the evidence base for SME finance</a:t>
            </a:r>
          </a:p>
          <a:p>
            <a:pPr marL="380993">
              <a:lnSpc>
                <a:spcPct val="120000"/>
              </a:lnSpc>
              <a:buClr>
                <a:srgbClr val="0070C0"/>
              </a:buClr>
              <a:buFont typeface="Arial" pitchFamily="34" charset="0"/>
              <a:buAutoNum type="arabicPeriod"/>
            </a:pPr>
            <a:r>
              <a:rPr lang="en-US" sz="1500" dirty="0">
                <a:solidFill>
                  <a:schemeClr val="bg1"/>
                </a:solidFill>
              </a:rPr>
              <a:t>Improve transparency in SME finance markets </a:t>
            </a:r>
          </a:p>
          <a:p>
            <a:pPr marL="380993">
              <a:lnSpc>
                <a:spcPct val="120000"/>
              </a:lnSpc>
              <a:buClr>
                <a:srgbClr val="0070C0"/>
              </a:buClr>
              <a:buFont typeface="Arial" pitchFamily="34" charset="0"/>
              <a:buAutoNum type="arabicPeriod"/>
            </a:pPr>
            <a:r>
              <a:rPr lang="en-US" sz="1500" dirty="0">
                <a:solidFill>
                  <a:schemeClr val="bg1"/>
                </a:solidFill>
              </a:rPr>
              <a:t>Design sound financial regulations </a:t>
            </a:r>
          </a:p>
          <a:p>
            <a:pPr marL="380993">
              <a:lnSpc>
                <a:spcPct val="120000"/>
              </a:lnSpc>
              <a:buClr>
                <a:srgbClr val="0070C0"/>
              </a:buClr>
              <a:buFont typeface="Arial" pitchFamily="34" charset="0"/>
              <a:buAutoNum type="arabicPeriod"/>
            </a:pPr>
            <a:r>
              <a:rPr lang="en-US" sz="1500" dirty="0">
                <a:solidFill>
                  <a:schemeClr val="bg1"/>
                </a:solidFill>
              </a:rPr>
              <a:t>Promote financial inclusion</a:t>
            </a:r>
          </a:p>
          <a:p>
            <a:pPr marL="380993">
              <a:lnSpc>
                <a:spcPct val="120000"/>
              </a:lnSpc>
              <a:buClr>
                <a:srgbClr val="0070C0"/>
              </a:buClr>
              <a:buFont typeface="Arial" pitchFamily="34" charset="0"/>
              <a:buAutoNum type="arabicPeriod"/>
            </a:pPr>
            <a:r>
              <a:rPr lang="en-US" sz="1500" dirty="0">
                <a:solidFill>
                  <a:schemeClr val="bg1"/>
                </a:solidFill>
              </a:rPr>
              <a:t>Enhance financial skills and strategic vision</a:t>
            </a:r>
          </a:p>
          <a:p>
            <a:pPr marL="380993">
              <a:lnSpc>
                <a:spcPct val="120000"/>
              </a:lnSpc>
              <a:buClr>
                <a:srgbClr val="0070C0"/>
              </a:buClr>
              <a:buFont typeface="Arial" pitchFamily="34" charset="0"/>
              <a:buAutoNum type="arabicPeriod"/>
            </a:pPr>
            <a:r>
              <a:rPr lang="en-US" sz="1500" dirty="0">
                <a:solidFill>
                  <a:schemeClr val="bg1"/>
                </a:solidFill>
              </a:rPr>
              <a:t>Strengthen access to traditional bank financing </a:t>
            </a:r>
          </a:p>
          <a:p>
            <a:pPr marL="380993">
              <a:lnSpc>
                <a:spcPct val="120000"/>
              </a:lnSpc>
              <a:buClr>
                <a:srgbClr val="0070C0"/>
              </a:buClr>
              <a:buFont typeface="Arial" pitchFamily="34" charset="0"/>
              <a:buAutoNum type="arabicPeriod"/>
            </a:pPr>
            <a:r>
              <a:rPr lang="en-US" sz="1500" dirty="0">
                <a:solidFill>
                  <a:schemeClr val="bg1"/>
                </a:solidFill>
              </a:rPr>
              <a:t>Enable alternative sources of finance</a:t>
            </a:r>
          </a:p>
          <a:p>
            <a:pPr marL="380993">
              <a:lnSpc>
                <a:spcPct val="120000"/>
              </a:lnSpc>
              <a:buClr>
                <a:srgbClr val="0070C0"/>
              </a:buClr>
              <a:buFont typeface="Arial" pitchFamily="34" charset="0"/>
              <a:buAutoNum type="arabicPeriod"/>
            </a:pPr>
            <a:r>
              <a:rPr lang="en-US" sz="1500" dirty="0">
                <a:solidFill>
                  <a:schemeClr val="bg1"/>
                </a:solidFill>
              </a:rPr>
              <a:t>Leverage the role of Fintech to reduce barriers for SMEs</a:t>
            </a:r>
          </a:p>
          <a:p>
            <a:pPr marL="380993">
              <a:lnSpc>
                <a:spcPct val="120000"/>
              </a:lnSpc>
              <a:buClr>
                <a:srgbClr val="0070C0"/>
              </a:buClr>
              <a:buFont typeface="Arial" pitchFamily="34" charset="0"/>
              <a:buAutoNum type="arabicPeriod"/>
            </a:pPr>
            <a:r>
              <a:rPr lang="en-US" sz="1500" b="1" dirty="0">
                <a:solidFill>
                  <a:srgbClr val="C00000"/>
                </a:solidFill>
              </a:rPr>
              <a:t>Strengthen sustainable finance for SMEs</a:t>
            </a:r>
          </a:p>
          <a:p>
            <a:pPr marL="380993">
              <a:lnSpc>
                <a:spcPct val="120000"/>
              </a:lnSpc>
              <a:buClr>
                <a:srgbClr val="0070C0"/>
              </a:buClr>
              <a:buFont typeface="Arial" pitchFamily="34" charset="0"/>
              <a:buAutoNum type="arabicPeriod"/>
            </a:pPr>
            <a:r>
              <a:rPr lang="en-US" sz="1500" dirty="0">
                <a:solidFill>
                  <a:schemeClr val="bg1"/>
                </a:solidFill>
              </a:rPr>
              <a:t>Strengthen the resilience of SME finance in times of crisis</a:t>
            </a:r>
          </a:p>
          <a:p>
            <a:pPr marL="380993">
              <a:lnSpc>
                <a:spcPct val="120000"/>
              </a:lnSpc>
              <a:buClr>
                <a:srgbClr val="0070C0"/>
              </a:buClr>
              <a:buFont typeface="Arial" pitchFamily="34" charset="0"/>
              <a:buAutoNum type="arabicPeriod"/>
            </a:pPr>
            <a:r>
              <a:rPr lang="en-US" sz="1500" dirty="0">
                <a:solidFill>
                  <a:schemeClr val="bg1"/>
                </a:solidFill>
              </a:rPr>
              <a:t>Encourage timely payments in business transactions</a:t>
            </a:r>
          </a:p>
          <a:p>
            <a:pPr marL="380993">
              <a:lnSpc>
                <a:spcPct val="120000"/>
              </a:lnSpc>
              <a:buClr>
                <a:srgbClr val="0070C0"/>
              </a:buClr>
              <a:buFont typeface="Arial" pitchFamily="34" charset="0"/>
              <a:buAutoNum type="arabicPeriod"/>
            </a:pPr>
            <a:r>
              <a:rPr lang="en-US" sz="1500" dirty="0">
                <a:solidFill>
                  <a:schemeClr val="bg1"/>
                </a:solidFill>
              </a:rPr>
              <a:t>Ensure </a:t>
            </a:r>
            <a:r>
              <a:rPr lang="en-US" sz="1500" dirty="0" err="1">
                <a:solidFill>
                  <a:schemeClr val="bg1"/>
                </a:solidFill>
              </a:rPr>
              <a:t>additionality</a:t>
            </a:r>
            <a:r>
              <a:rPr lang="en-US" sz="1500" dirty="0">
                <a:solidFill>
                  <a:schemeClr val="bg1"/>
                </a:solidFill>
              </a:rPr>
              <a:t> and cost-effectiveness in SME finance             </a:t>
            </a:r>
            <a:r>
              <a:rPr lang="en-US" sz="1500" dirty="0" err="1">
                <a:solidFill>
                  <a:schemeClr val="bg1"/>
                </a:solidFill>
              </a:rPr>
              <a:t>programmes</a:t>
            </a:r>
            <a:endParaRPr lang="en-US" sz="1500" dirty="0">
              <a:solidFill>
                <a:schemeClr val="bg1"/>
              </a:solidFill>
            </a:endParaRPr>
          </a:p>
          <a:p>
            <a:pPr marL="380993">
              <a:lnSpc>
                <a:spcPct val="120000"/>
              </a:lnSpc>
              <a:buClr>
                <a:srgbClr val="0070C0"/>
              </a:buClr>
              <a:buFont typeface="Arial" pitchFamily="34" charset="0"/>
              <a:buAutoNum type="arabicPeriod"/>
            </a:pPr>
            <a:r>
              <a:rPr lang="en-US" sz="1500" dirty="0">
                <a:solidFill>
                  <a:schemeClr val="bg1"/>
                </a:solidFill>
              </a:rPr>
              <a:t>Promote risk sharing between public and private sector in SME finance </a:t>
            </a:r>
            <a:r>
              <a:rPr lang="en-US" sz="1500" dirty="0" err="1">
                <a:solidFill>
                  <a:schemeClr val="bg1"/>
                </a:solidFill>
              </a:rPr>
              <a:t>programmes</a:t>
            </a:r>
            <a:r>
              <a:rPr lang="en-US" sz="1500" dirty="0">
                <a:solidFill>
                  <a:schemeClr val="bg1"/>
                </a:solidFill>
              </a:rPr>
              <a:t> </a:t>
            </a:r>
          </a:p>
          <a:p>
            <a:pPr marL="380993">
              <a:lnSpc>
                <a:spcPct val="120000"/>
              </a:lnSpc>
              <a:buClr>
                <a:srgbClr val="0070C0"/>
              </a:buClr>
              <a:buFont typeface="Arial" pitchFamily="34" charset="0"/>
              <a:buAutoNum type="arabicPeriod"/>
            </a:pPr>
            <a:r>
              <a:rPr lang="en-US" sz="1500" dirty="0">
                <a:solidFill>
                  <a:schemeClr val="bg1"/>
                </a:solidFill>
              </a:rPr>
              <a:t>Monitor and evaluate SME finance </a:t>
            </a:r>
            <a:r>
              <a:rPr lang="en-US" sz="1500" dirty="0" err="1">
                <a:solidFill>
                  <a:schemeClr val="bg1"/>
                </a:solidFill>
              </a:rPr>
              <a:t>programmes</a:t>
            </a:r>
            <a:r>
              <a:rPr lang="en-US" sz="1500" dirty="0">
                <a:solidFill>
                  <a:schemeClr val="bg1"/>
                </a:solidFill>
              </a:rPr>
              <a:t> </a:t>
            </a:r>
          </a:p>
          <a:p>
            <a:pPr marL="457178" lvl="1" indent="0">
              <a:lnSpc>
                <a:spcPct val="120000"/>
              </a:lnSpc>
              <a:buClr>
                <a:srgbClr val="EA5B2B"/>
              </a:buClr>
              <a:buNone/>
            </a:pPr>
            <a:endParaRPr lang="en-US" sz="1700" dirty="0">
              <a:solidFill>
                <a:srgbClr val="0070C0"/>
              </a:solidFill>
            </a:endParaRPr>
          </a:p>
        </p:txBody>
      </p:sp>
      <p:sp>
        <p:nvSpPr>
          <p:cNvPr id="3" name="Rectangle 2"/>
          <p:cNvSpPr/>
          <p:nvPr/>
        </p:nvSpPr>
        <p:spPr>
          <a:xfrm>
            <a:off x="5881584" y="1005782"/>
            <a:ext cx="5930803" cy="5103553"/>
          </a:xfrm>
          <a:prstGeom prst="rect">
            <a:avLst/>
          </a:prstGeom>
          <a:noFill/>
          <a:ln>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ln>
                <a:solidFill>
                  <a:srgbClr val="0070C0"/>
                </a:solidFill>
              </a:ln>
            </a:endParaRPr>
          </a:p>
        </p:txBody>
      </p:sp>
    </p:spTree>
    <p:extLst>
      <p:ext uri="{BB962C8B-B14F-4D97-AF65-F5344CB8AC3E}">
        <p14:creationId xmlns:p14="http://schemas.microsoft.com/office/powerpoint/2010/main" val="13276121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A7DB9-B058-4511-9BE9-D98E1CB0E0E8}"/>
              </a:ext>
            </a:extLst>
          </p:cNvPr>
          <p:cNvSpPr>
            <a:spLocks noGrp="1"/>
          </p:cNvSpPr>
          <p:nvPr>
            <p:ph type="title"/>
          </p:nvPr>
        </p:nvSpPr>
        <p:spPr/>
        <p:txBody>
          <a:bodyPr/>
          <a:lstStyle/>
          <a:p>
            <a:r>
              <a:rPr lang="en-GB" dirty="0"/>
              <a:t>Thank you</a:t>
            </a:r>
            <a:endParaRPr lang="en-US" dirty="0"/>
          </a:p>
        </p:txBody>
      </p:sp>
      <p:sp>
        <p:nvSpPr>
          <p:cNvPr id="3" name="TextBox 2">
            <a:extLst>
              <a:ext uri="{FF2B5EF4-FFF2-40B4-BE49-F238E27FC236}">
                <a16:creationId xmlns:a16="http://schemas.microsoft.com/office/drawing/2014/main" id="{C9ACF815-368D-4998-9FBD-363CCF341F10}"/>
              </a:ext>
            </a:extLst>
          </p:cNvPr>
          <p:cNvSpPr txBox="1"/>
          <p:nvPr/>
        </p:nvSpPr>
        <p:spPr>
          <a:xfrm>
            <a:off x="1524000" y="3776870"/>
            <a:ext cx="6202017" cy="461665"/>
          </a:xfrm>
          <a:prstGeom prst="rect">
            <a:avLst/>
          </a:prstGeom>
          <a:noFill/>
        </p:spPr>
        <p:txBody>
          <a:bodyPr wrap="square" rtlCol="0">
            <a:spAutoFit/>
          </a:bodyPr>
          <a:lstStyle/>
          <a:p>
            <a:r>
              <a:rPr lang="en-GB" sz="2400" dirty="0"/>
              <a:t>lucia.cusmano@oecd.org</a:t>
            </a:r>
          </a:p>
        </p:txBody>
      </p:sp>
    </p:spTree>
    <p:extLst>
      <p:ext uri="{BB962C8B-B14F-4D97-AF65-F5344CB8AC3E}">
        <p14:creationId xmlns:p14="http://schemas.microsoft.com/office/powerpoint/2010/main" val="104043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7A13F4E-BF5B-B59C-D67E-FD18FF2F80B0}"/>
              </a:ext>
            </a:extLst>
          </p:cNvPr>
          <p:cNvSpPr>
            <a:spLocks noGrp="1"/>
          </p:cNvSpPr>
          <p:nvPr>
            <p:ph type="sldNum" sz="quarter" idx="10"/>
          </p:nvPr>
        </p:nvSpPr>
        <p:spPr/>
        <p:txBody>
          <a:bodyPr/>
          <a:lstStyle/>
          <a:p>
            <a:fld id="{11EAE1A9-8E7E-D04D-9670-8269DAC153D9}" type="slidenum">
              <a:rPr lang="fr-FR" smtClean="0"/>
              <a:pPr/>
              <a:t>2</a:t>
            </a:fld>
            <a:endParaRPr lang="fr-FR" dirty="0"/>
          </a:p>
        </p:txBody>
      </p:sp>
      <p:sp>
        <p:nvSpPr>
          <p:cNvPr id="5" name="Content Placeholder 4">
            <a:extLst>
              <a:ext uri="{FF2B5EF4-FFF2-40B4-BE49-F238E27FC236}">
                <a16:creationId xmlns:a16="http://schemas.microsoft.com/office/drawing/2014/main" id="{8FF92727-F943-272B-8757-2376B59AFCE5}"/>
              </a:ext>
            </a:extLst>
          </p:cNvPr>
          <p:cNvSpPr>
            <a:spLocks noGrp="1"/>
          </p:cNvSpPr>
          <p:nvPr>
            <p:ph sz="quarter" idx="14"/>
          </p:nvPr>
        </p:nvSpPr>
        <p:spPr/>
        <p:txBody>
          <a:bodyPr/>
          <a:lstStyle/>
          <a:p>
            <a:endParaRPr lang="en-US"/>
          </a:p>
        </p:txBody>
      </p:sp>
      <p:pic>
        <p:nvPicPr>
          <p:cNvPr id="6" name="Picture 5" descr="A screenshot of a computer&#10;&#10;Description automatically generated with medium confidence">
            <a:extLst>
              <a:ext uri="{FF2B5EF4-FFF2-40B4-BE49-F238E27FC236}">
                <a16:creationId xmlns:a16="http://schemas.microsoft.com/office/drawing/2014/main" id="{0B880AF5-34F1-742B-F793-CD717BA86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420" y="92810"/>
            <a:ext cx="10781031" cy="1519577"/>
          </a:xfrm>
          <a:prstGeom prst="rect">
            <a:avLst/>
          </a:prstGeom>
        </p:spPr>
      </p:pic>
      <p:sp>
        <p:nvSpPr>
          <p:cNvPr id="7" name="TextBox 6">
            <a:extLst>
              <a:ext uri="{FF2B5EF4-FFF2-40B4-BE49-F238E27FC236}">
                <a16:creationId xmlns:a16="http://schemas.microsoft.com/office/drawing/2014/main" id="{262D434D-079F-BFE9-16B9-0A55AF38BB94}"/>
              </a:ext>
            </a:extLst>
          </p:cNvPr>
          <p:cNvSpPr txBox="1"/>
          <p:nvPr/>
        </p:nvSpPr>
        <p:spPr>
          <a:xfrm>
            <a:off x="411480" y="2320290"/>
            <a:ext cx="3497580" cy="1015663"/>
          </a:xfrm>
          <a:prstGeom prst="rect">
            <a:avLst/>
          </a:prstGeom>
          <a:noFill/>
        </p:spPr>
        <p:txBody>
          <a:bodyPr wrap="square" rtlCol="0">
            <a:spAutoFit/>
          </a:bodyPr>
          <a:lstStyle/>
          <a:p>
            <a:r>
              <a:rPr lang="en-GB" sz="2000" b="1" dirty="0">
                <a:solidFill>
                  <a:srgbClr val="4F81BD"/>
                </a:solidFill>
                <a:effectLst/>
                <a:latin typeface="Arial Narrow" panose="020B0606020202030204" pitchFamily="34" charset="0"/>
                <a:ea typeface="Calibri" panose="020F0502020204030204" pitchFamily="34" charset="0"/>
                <a:cs typeface="Times New Roman" panose="02020603050405020304" pitchFamily="18" charset="0"/>
              </a:rPr>
              <a:t>Strengthening SMEs and entrepreneurs’ </a:t>
            </a:r>
            <a:r>
              <a:rPr lang="en-GB" sz="20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resilience</a:t>
            </a:r>
            <a:r>
              <a:rPr lang="en-GB" sz="2000" b="1" dirty="0">
                <a:solidFill>
                  <a:srgbClr val="4F81BD"/>
                </a:solidFill>
                <a:effectLst/>
                <a:latin typeface="Arial Narrow" panose="020B0606020202030204" pitchFamily="34" charset="0"/>
                <a:ea typeface="Calibri" panose="020F0502020204030204" pitchFamily="34" charset="0"/>
                <a:cs typeface="Times New Roman" panose="02020603050405020304" pitchFamily="18" charset="0"/>
              </a:rPr>
              <a:t> to future crises and shocks</a:t>
            </a:r>
            <a:endParaRPr lang="en-US" sz="2000" b="1" dirty="0"/>
          </a:p>
        </p:txBody>
      </p:sp>
      <p:sp>
        <p:nvSpPr>
          <p:cNvPr id="8" name="TextBox 7">
            <a:extLst>
              <a:ext uri="{FF2B5EF4-FFF2-40B4-BE49-F238E27FC236}">
                <a16:creationId xmlns:a16="http://schemas.microsoft.com/office/drawing/2014/main" id="{845CCB6A-9950-F8B8-0203-C40464CBA7E9}"/>
              </a:ext>
            </a:extLst>
          </p:cNvPr>
          <p:cNvSpPr txBox="1"/>
          <p:nvPr/>
        </p:nvSpPr>
        <p:spPr>
          <a:xfrm>
            <a:off x="3909060" y="2316480"/>
            <a:ext cx="3497580" cy="1015663"/>
          </a:xfrm>
          <a:prstGeom prst="rect">
            <a:avLst/>
          </a:prstGeom>
          <a:noFill/>
        </p:spPr>
        <p:txBody>
          <a:bodyPr wrap="square" rtlCol="0">
            <a:spAutoFit/>
          </a:bodyPr>
          <a:lstStyle/>
          <a:p>
            <a:r>
              <a:rPr lang="en-GB" sz="2000" b="1" dirty="0">
                <a:solidFill>
                  <a:srgbClr val="4F81BD"/>
                </a:solidFill>
                <a:effectLst/>
                <a:latin typeface="Arial Narrow" panose="020B0606020202030204" pitchFamily="34" charset="0"/>
                <a:ea typeface="Calibri" panose="020F0502020204030204" pitchFamily="34" charset="0"/>
                <a:cs typeface="Times New Roman" panose="02020603050405020304" pitchFamily="18" charset="0"/>
              </a:rPr>
              <a:t>Fostering the contribution of SMEs and entrepreneurs to the </a:t>
            </a:r>
            <a:r>
              <a:rPr lang="en-GB" sz="20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green and digital transitions</a:t>
            </a:r>
            <a:endParaRPr lang="en-US" sz="2000" b="1" dirty="0">
              <a:solidFill>
                <a:srgbClr val="FF0000"/>
              </a:solidFill>
            </a:endParaRPr>
          </a:p>
        </p:txBody>
      </p:sp>
      <p:sp>
        <p:nvSpPr>
          <p:cNvPr id="9" name="TextBox 8">
            <a:extLst>
              <a:ext uri="{FF2B5EF4-FFF2-40B4-BE49-F238E27FC236}">
                <a16:creationId xmlns:a16="http://schemas.microsoft.com/office/drawing/2014/main" id="{56014EBD-D688-493E-B19B-3358BB54A8DD}"/>
              </a:ext>
            </a:extLst>
          </p:cNvPr>
          <p:cNvSpPr txBox="1"/>
          <p:nvPr/>
        </p:nvSpPr>
        <p:spPr>
          <a:xfrm>
            <a:off x="7881382" y="2320290"/>
            <a:ext cx="3720067" cy="1015663"/>
          </a:xfrm>
          <a:prstGeom prst="rect">
            <a:avLst/>
          </a:prstGeom>
          <a:noFill/>
        </p:spPr>
        <p:txBody>
          <a:bodyPr wrap="square" rtlCol="0">
            <a:spAutoFit/>
          </a:bodyPr>
          <a:lstStyle/>
          <a:p>
            <a:r>
              <a:rPr lang="en-US" sz="2000" b="1" dirty="0">
                <a:solidFill>
                  <a:srgbClr val="4F81BD"/>
                </a:solidFill>
                <a:effectLst/>
                <a:latin typeface="Arial Narrow" panose="020B0606020202030204" pitchFamily="34" charset="0"/>
                <a:ea typeface="Calibri" panose="020F0502020204030204" pitchFamily="34" charset="0"/>
                <a:cs typeface="Times New Roman" panose="02020603050405020304" pitchFamily="18" charset="0"/>
              </a:rPr>
              <a:t>Enabling SMEs and entrepreneurs to navigate the changing </a:t>
            </a:r>
            <a:r>
              <a:rPr lang="en-US" sz="20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global trade and investment landscape</a:t>
            </a:r>
            <a:endParaRPr lang="en-US" sz="2000" b="1" dirty="0">
              <a:solidFill>
                <a:srgbClr val="FF0000"/>
              </a:solidFill>
            </a:endParaRPr>
          </a:p>
        </p:txBody>
      </p:sp>
      <p:sp>
        <p:nvSpPr>
          <p:cNvPr id="10" name="TextBox 9">
            <a:extLst>
              <a:ext uri="{FF2B5EF4-FFF2-40B4-BE49-F238E27FC236}">
                <a16:creationId xmlns:a16="http://schemas.microsoft.com/office/drawing/2014/main" id="{CD170672-4DAA-BC58-CBA2-23BD90E21ADB}"/>
              </a:ext>
            </a:extLst>
          </p:cNvPr>
          <p:cNvSpPr txBox="1"/>
          <p:nvPr/>
        </p:nvSpPr>
        <p:spPr>
          <a:xfrm>
            <a:off x="4206240" y="3737610"/>
            <a:ext cx="2754630" cy="400110"/>
          </a:xfrm>
          <a:prstGeom prst="rect">
            <a:avLst/>
          </a:prstGeom>
          <a:noFill/>
        </p:spPr>
        <p:txBody>
          <a:bodyPr wrap="square" rtlCol="0">
            <a:spAutoFit/>
          </a:bodyPr>
          <a:lstStyle/>
          <a:p>
            <a:pPr algn="ctr"/>
            <a:r>
              <a:rPr lang="en-GB" sz="2000" b="1" i="1" dirty="0">
                <a:solidFill>
                  <a:schemeClr val="bg2"/>
                </a:solidFill>
              </a:rPr>
              <a:t>Enablers</a:t>
            </a:r>
            <a:endParaRPr lang="en-US" sz="2000" b="1" i="1" dirty="0">
              <a:solidFill>
                <a:schemeClr val="bg2"/>
              </a:solidFill>
            </a:endParaRPr>
          </a:p>
        </p:txBody>
      </p:sp>
      <p:sp>
        <p:nvSpPr>
          <p:cNvPr id="11" name="TextBox 10">
            <a:extLst>
              <a:ext uri="{FF2B5EF4-FFF2-40B4-BE49-F238E27FC236}">
                <a16:creationId xmlns:a16="http://schemas.microsoft.com/office/drawing/2014/main" id="{C7623623-8915-2AB2-661A-C2F5D233BC53}"/>
              </a:ext>
            </a:extLst>
          </p:cNvPr>
          <p:cNvSpPr txBox="1"/>
          <p:nvPr/>
        </p:nvSpPr>
        <p:spPr>
          <a:xfrm>
            <a:off x="720090" y="4240530"/>
            <a:ext cx="1834156" cy="400110"/>
          </a:xfrm>
          <a:prstGeom prst="rect">
            <a:avLst/>
          </a:prstGeom>
          <a:noFill/>
          <a:ln>
            <a:solidFill>
              <a:schemeClr val="bg1"/>
            </a:solidFill>
          </a:ln>
        </p:spPr>
        <p:txBody>
          <a:bodyPr wrap="none" rtlCol="0">
            <a:spAutoFit/>
          </a:bodyPr>
          <a:lstStyle/>
          <a:p>
            <a:r>
              <a:rPr lang="en-GB" sz="2000" dirty="0">
                <a:solidFill>
                  <a:schemeClr val="bg2"/>
                </a:solidFill>
                <a:effectLst/>
                <a:latin typeface="Arial Narrow" panose="020B0606020202030204" pitchFamily="34" charset="0"/>
                <a:ea typeface="Calibri" panose="020F0502020204030204" pitchFamily="34" charset="0"/>
                <a:cs typeface="Arial" panose="020B0604020202020204" pitchFamily="34" charset="0"/>
              </a:rPr>
              <a:t>Access to finance</a:t>
            </a:r>
            <a:endParaRPr lang="en-US" sz="2000" dirty="0">
              <a:solidFill>
                <a:schemeClr val="bg2"/>
              </a:solidFill>
            </a:endParaRPr>
          </a:p>
        </p:txBody>
      </p:sp>
      <p:sp>
        <p:nvSpPr>
          <p:cNvPr id="12" name="TextBox 11">
            <a:extLst>
              <a:ext uri="{FF2B5EF4-FFF2-40B4-BE49-F238E27FC236}">
                <a16:creationId xmlns:a16="http://schemas.microsoft.com/office/drawing/2014/main" id="{AE1BE162-027A-5BC5-2721-CD49B4656542}"/>
              </a:ext>
            </a:extLst>
          </p:cNvPr>
          <p:cNvSpPr txBox="1"/>
          <p:nvPr/>
        </p:nvSpPr>
        <p:spPr>
          <a:xfrm>
            <a:off x="1752600" y="5055870"/>
            <a:ext cx="2653290" cy="400110"/>
          </a:xfrm>
          <a:prstGeom prst="rect">
            <a:avLst/>
          </a:prstGeom>
          <a:noFill/>
          <a:ln>
            <a:solidFill>
              <a:schemeClr val="bg1"/>
            </a:solidFill>
          </a:ln>
        </p:spPr>
        <p:txBody>
          <a:bodyPr wrap="none" rtlCol="0">
            <a:spAutoFit/>
          </a:bodyPr>
          <a:lstStyle/>
          <a:p>
            <a:r>
              <a:rPr lang="en-GB" sz="2000" dirty="0">
                <a:solidFill>
                  <a:schemeClr val="bg2"/>
                </a:solidFill>
                <a:effectLst/>
                <a:latin typeface="Arial Narrow" panose="020B0606020202030204" pitchFamily="34" charset="0"/>
                <a:ea typeface="Calibri" panose="020F0502020204030204" pitchFamily="34" charset="0"/>
                <a:cs typeface="Arial" panose="020B0604020202020204" pitchFamily="34" charset="0"/>
              </a:rPr>
              <a:t>Inclusive entrepreneurship</a:t>
            </a:r>
            <a:endParaRPr lang="en-US" sz="2000" dirty="0">
              <a:solidFill>
                <a:schemeClr val="bg2"/>
              </a:solidFill>
            </a:endParaRPr>
          </a:p>
        </p:txBody>
      </p:sp>
      <p:sp>
        <p:nvSpPr>
          <p:cNvPr id="13" name="TextBox 12">
            <a:extLst>
              <a:ext uri="{FF2B5EF4-FFF2-40B4-BE49-F238E27FC236}">
                <a16:creationId xmlns:a16="http://schemas.microsoft.com/office/drawing/2014/main" id="{5240211A-3CDA-425F-FA85-056F9F32712A}"/>
              </a:ext>
            </a:extLst>
          </p:cNvPr>
          <p:cNvSpPr txBox="1"/>
          <p:nvPr/>
        </p:nvSpPr>
        <p:spPr>
          <a:xfrm>
            <a:off x="3212393" y="4240530"/>
            <a:ext cx="2371162" cy="400110"/>
          </a:xfrm>
          <a:prstGeom prst="rect">
            <a:avLst/>
          </a:prstGeom>
          <a:noFill/>
          <a:ln>
            <a:solidFill>
              <a:schemeClr val="bg1"/>
            </a:solidFill>
          </a:ln>
        </p:spPr>
        <p:txBody>
          <a:bodyPr wrap="none" rtlCol="0">
            <a:spAutoFit/>
          </a:bodyPr>
          <a:lstStyle/>
          <a:p>
            <a:r>
              <a:rPr lang="en-GB" sz="2000" dirty="0">
                <a:solidFill>
                  <a:schemeClr val="bg2"/>
                </a:solidFill>
                <a:effectLst/>
                <a:latin typeface="Arial Narrow" panose="020B0606020202030204" pitchFamily="34" charset="0"/>
                <a:ea typeface="Calibri" panose="020F0502020204030204" pitchFamily="34" charset="0"/>
                <a:cs typeface="Arial" panose="020B0604020202020204" pitchFamily="34" charset="0"/>
              </a:rPr>
              <a:t>Upskilling and reskilling</a:t>
            </a:r>
            <a:endParaRPr lang="en-US" sz="2000" dirty="0">
              <a:solidFill>
                <a:schemeClr val="bg2"/>
              </a:solidFill>
            </a:endParaRPr>
          </a:p>
        </p:txBody>
      </p:sp>
      <p:sp>
        <p:nvSpPr>
          <p:cNvPr id="14" name="TextBox 13">
            <a:extLst>
              <a:ext uri="{FF2B5EF4-FFF2-40B4-BE49-F238E27FC236}">
                <a16:creationId xmlns:a16="http://schemas.microsoft.com/office/drawing/2014/main" id="{A4FB17C0-BFC0-9617-6889-1EF7831F39DA}"/>
              </a:ext>
            </a:extLst>
          </p:cNvPr>
          <p:cNvSpPr txBox="1"/>
          <p:nvPr/>
        </p:nvSpPr>
        <p:spPr>
          <a:xfrm>
            <a:off x="6164580" y="4259113"/>
            <a:ext cx="2196435" cy="400110"/>
          </a:xfrm>
          <a:prstGeom prst="rect">
            <a:avLst/>
          </a:prstGeom>
          <a:noFill/>
          <a:ln>
            <a:solidFill>
              <a:schemeClr val="bg1"/>
            </a:solidFill>
          </a:ln>
        </p:spPr>
        <p:txBody>
          <a:bodyPr wrap="none" rtlCol="0">
            <a:spAutoFit/>
          </a:bodyPr>
          <a:lstStyle/>
          <a:p>
            <a:r>
              <a:rPr lang="en-GB" sz="2000" dirty="0">
                <a:solidFill>
                  <a:schemeClr val="bg2"/>
                </a:solidFill>
                <a:effectLst/>
                <a:latin typeface="Arial Narrow" panose="020B0606020202030204" pitchFamily="34" charset="0"/>
                <a:ea typeface="Calibri" panose="020F0502020204030204" pitchFamily="34" charset="0"/>
                <a:cs typeface="Arial" panose="020B0604020202020204" pitchFamily="34" charset="0"/>
              </a:rPr>
              <a:t>Start-up and scale-up</a:t>
            </a:r>
            <a:endParaRPr lang="en-US" sz="2000" dirty="0">
              <a:solidFill>
                <a:schemeClr val="bg2"/>
              </a:solidFill>
            </a:endParaRPr>
          </a:p>
        </p:txBody>
      </p:sp>
      <p:sp>
        <p:nvSpPr>
          <p:cNvPr id="15" name="TextBox 14">
            <a:extLst>
              <a:ext uri="{FF2B5EF4-FFF2-40B4-BE49-F238E27FC236}">
                <a16:creationId xmlns:a16="http://schemas.microsoft.com/office/drawing/2014/main" id="{70627727-B518-DE00-554F-69017D22BFB7}"/>
              </a:ext>
            </a:extLst>
          </p:cNvPr>
          <p:cNvSpPr txBox="1"/>
          <p:nvPr/>
        </p:nvSpPr>
        <p:spPr>
          <a:xfrm>
            <a:off x="7091224" y="5055870"/>
            <a:ext cx="2650084" cy="400110"/>
          </a:xfrm>
          <a:prstGeom prst="rect">
            <a:avLst/>
          </a:prstGeom>
          <a:noFill/>
          <a:ln>
            <a:solidFill>
              <a:schemeClr val="bg1"/>
            </a:solidFill>
          </a:ln>
        </p:spPr>
        <p:txBody>
          <a:bodyPr wrap="none" rtlCol="0">
            <a:spAutoFit/>
          </a:bodyPr>
          <a:lstStyle/>
          <a:p>
            <a:r>
              <a:rPr lang="en-GB" sz="2000" dirty="0">
                <a:solidFill>
                  <a:schemeClr val="bg2"/>
                </a:solidFill>
                <a:effectLst/>
                <a:latin typeface="Arial Narrow" panose="020B0606020202030204" pitchFamily="34" charset="0"/>
                <a:ea typeface="Calibri" panose="020F0502020204030204" pitchFamily="34" charset="0"/>
                <a:cs typeface="Arial" panose="020B0604020202020204" pitchFamily="34" charset="0"/>
              </a:rPr>
              <a:t>No-net Zero without SMEs</a:t>
            </a:r>
            <a:endParaRPr lang="en-US" sz="2000" dirty="0">
              <a:solidFill>
                <a:schemeClr val="bg2"/>
              </a:solidFill>
            </a:endParaRPr>
          </a:p>
        </p:txBody>
      </p:sp>
      <p:sp>
        <p:nvSpPr>
          <p:cNvPr id="16" name="TextBox 15">
            <a:extLst>
              <a:ext uri="{FF2B5EF4-FFF2-40B4-BE49-F238E27FC236}">
                <a16:creationId xmlns:a16="http://schemas.microsoft.com/office/drawing/2014/main" id="{2ABC779E-9F1C-7BA0-4773-B66E6F6E772B}"/>
              </a:ext>
            </a:extLst>
          </p:cNvPr>
          <p:cNvSpPr txBox="1"/>
          <p:nvPr/>
        </p:nvSpPr>
        <p:spPr>
          <a:xfrm>
            <a:off x="8732292" y="4250903"/>
            <a:ext cx="3307316" cy="400110"/>
          </a:xfrm>
          <a:prstGeom prst="rect">
            <a:avLst/>
          </a:prstGeom>
          <a:noFill/>
          <a:ln>
            <a:solidFill>
              <a:schemeClr val="bg1"/>
            </a:solidFill>
          </a:ln>
        </p:spPr>
        <p:txBody>
          <a:bodyPr wrap="none" rtlCol="0">
            <a:spAutoFit/>
          </a:bodyPr>
          <a:lstStyle/>
          <a:p>
            <a:r>
              <a:rPr lang="en-GB" sz="2000" dirty="0">
                <a:solidFill>
                  <a:schemeClr val="bg2"/>
                </a:solidFill>
                <a:effectLst/>
                <a:latin typeface="Arial Narrow" panose="020B0606020202030204" pitchFamily="34" charset="0"/>
                <a:ea typeface="Calibri" panose="020F0502020204030204" pitchFamily="34" charset="0"/>
                <a:cs typeface="Arial" panose="020B0604020202020204" pitchFamily="34" charset="0"/>
              </a:rPr>
              <a:t>SME lens in broad-based policies</a:t>
            </a:r>
            <a:endParaRPr lang="en-US" sz="2000" dirty="0">
              <a:solidFill>
                <a:schemeClr val="bg2"/>
              </a:solidFill>
            </a:endParaRPr>
          </a:p>
        </p:txBody>
      </p:sp>
      <p:sp>
        <p:nvSpPr>
          <p:cNvPr id="17" name="TextBox 16">
            <a:extLst>
              <a:ext uri="{FF2B5EF4-FFF2-40B4-BE49-F238E27FC236}">
                <a16:creationId xmlns:a16="http://schemas.microsoft.com/office/drawing/2014/main" id="{99EB461A-2A40-2BB8-59C5-BBADCB0DDF52}"/>
              </a:ext>
            </a:extLst>
          </p:cNvPr>
          <p:cNvSpPr txBox="1"/>
          <p:nvPr/>
        </p:nvSpPr>
        <p:spPr>
          <a:xfrm>
            <a:off x="4489704" y="5818927"/>
            <a:ext cx="2707793" cy="400110"/>
          </a:xfrm>
          <a:prstGeom prst="rect">
            <a:avLst/>
          </a:prstGeom>
          <a:noFill/>
          <a:ln>
            <a:noFill/>
          </a:ln>
          <a:effectLst>
            <a:glow rad="139700">
              <a:schemeClr val="accent2">
                <a:satMod val="175000"/>
                <a:alpha val="40000"/>
              </a:schemeClr>
            </a:glow>
          </a:effectLst>
        </p:spPr>
        <p:txBody>
          <a:bodyPr wrap="none" rtlCol="0">
            <a:spAutoFit/>
          </a:bodyPr>
          <a:lstStyle/>
          <a:p>
            <a:r>
              <a:rPr lang="en-GB" sz="2000" b="1" i="1" dirty="0">
                <a:solidFill>
                  <a:srgbClr val="FF0000"/>
                </a:solidFill>
                <a:effectLst/>
                <a:latin typeface="Arial Narrow" panose="020B0606020202030204" pitchFamily="34" charset="0"/>
                <a:ea typeface="Calibri" panose="020F0502020204030204" pitchFamily="34" charset="0"/>
                <a:cs typeface="Arial" panose="020B0604020202020204" pitchFamily="34" charset="0"/>
              </a:rPr>
              <a:t>People-centred approach</a:t>
            </a:r>
            <a:endParaRPr lang="en-US" sz="2000" b="1" i="1" dirty="0">
              <a:solidFill>
                <a:srgbClr val="FF0000"/>
              </a:solidFill>
            </a:endParaRPr>
          </a:p>
        </p:txBody>
      </p:sp>
    </p:spTree>
    <p:extLst>
      <p:ext uri="{BB962C8B-B14F-4D97-AF65-F5344CB8AC3E}">
        <p14:creationId xmlns:p14="http://schemas.microsoft.com/office/powerpoint/2010/main" val="2377334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225" y="132997"/>
            <a:ext cx="11131495" cy="721445"/>
          </a:xfrm>
        </p:spPr>
        <p:txBody>
          <a:bodyPr/>
          <a:lstStyle/>
          <a:p>
            <a:pPr>
              <a:lnSpc>
                <a:spcPct val="100000"/>
              </a:lnSpc>
            </a:pPr>
            <a:r>
              <a:rPr lang="en-US" sz="3600" dirty="0"/>
              <a:t>Recent crises hit SMEs hard, exposing structural vulnerabilities</a:t>
            </a:r>
            <a:endParaRPr lang="en-GB" sz="3600" dirty="0"/>
          </a:p>
        </p:txBody>
      </p:sp>
      <p:sp>
        <p:nvSpPr>
          <p:cNvPr id="7" name="Content Placeholder 6"/>
          <p:cNvSpPr>
            <a:spLocks noGrp="1"/>
          </p:cNvSpPr>
          <p:nvPr>
            <p:ph sz="half" idx="2"/>
          </p:nvPr>
        </p:nvSpPr>
        <p:spPr>
          <a:xfrm>
            <a:off x="357037" y="1479964"/>
            <a:ext cx="11576300" cy="5245039"/>
          </a:xfrm>
        </p:spPr>
        <p:txBody>
          <a:bodyPr>
            <a:normAutofit lnSpcReduction="10000"/>
          </a:bodyPr>
          <a:lstStyle/>
          <a:p>
            <a:pPr>
              <a:spcAft>
                <a:spcPts val="800"/>
              </a:spcAft>
              <a:buClr>
                <a:schemeClr val="bg1"/>
              </a:buClr>
              <a:buFont typeface="Wingdings" panose="05000000000000000000" pitchFamily="2" charset="2"/>
              <a:buChar char="§"/>
            </a:pPr>
            <a:r>
              <a:rPr lang="en-GB" sz="2933" b="1" dirty="0">
                <a:solidFill>
                  <a:schemeClr val="bg1"/>
                </a:solidFill>
              </a:rPr>
              <a:t>Financial fragility</a:t>
            </a:r>
          </a:p>
          <a:p>
            <a:pPr lvl="1">
              <a:spcAft>
                <a:spcPts val="800"/>
              </a:spcAft>
              <a:buClr>
                <a:schemeClr val="bg1"/>
              </a:buClr>
              <a:buFont typeface="Arial" panose="020B0604020202020204" pitchFamily="34" charset="0"/>
              <a:buChar char="•"/>
            </a:pPr>
            <a:r>
              <a:rPr lang="en-US" sz="2133" dirty="0">
                <a:solidFill>
                  <a:schemeClr val="bg1"/>
                </a:solidFill>
              </a:rPr>
              <a:t>Small cash buffers</a:t>
            </a:r>
          </a:p>
          <a:p>
            <a:pPr lvl="1">
              <a:spcAft>
                <a:spcPts val="800"/>
              </a:spcAft>
              <a:buClr>
                <a:schemeClr val="bg1"/>
              </a:buClr>
              <a:buFont typeface="Arial" panose="020B0604020202020204" pitchFamily="34" charset="0"/>
              <a:buChar char="•"/>
            </a:pPr>
            <a:r>
              <a:rPr lang="en-US" sz="2133" dirty="0">
                <a:solidFill>
                  <a:schemeClr val="bg1"/>
                </a:solidFill>
              </a:rPr>
              <a:t>Constraints in accessing external finance and over-reliance on traditional bank debt</a:t>
            </a:r>
          </a:p>
          <a:p>
            <a:pPr lvl="1">
              <a:spcAft>
                <a:spcPts val="800"/>
              </a:spcAft>
              <a:buClr>
                <a:schemeClr val="bg1"/>
              </a:buClr>
              <a:buFont typeface="Arial" panose="020B0604020202020204" pitchFamily="34" charset="0"/>
              <a:buChar char="•"/>
            </a:pPr>
            <a:r>
              <a:rPr lang="en-US" sz="2133" dirty="0">
                <a:solidFill>
                  <a:schemeClr val="bg1"/>
                </a:solidFill>
              </a:rPr>
              <a:t>Gaps in finance management skills and planning</a:t>
            </a:r>
          </a:p>
          <a:p>
            <a:pPr>
              <a:spcAft>
                <a:spcPts val="800"/>
              </a:spcAft>
              <a:buClr>
                <a:schemeClr val="bg1"/>
              </a:buClr>
              <a:buFont typeface="Wingdings" panose="05000000000000000000" pitchFamily="2" charset="2"/>
              <a:buChar char="§"/>
            </a:pPr>
            <a:r>
              <a:rPr lang="en-US" sz="2933" b="1" dirty="0">
                <a:solidFill>
                  <a:schemeClr val="bg1"/>
                </a:solidFill>
              </a:rPr>
              <a:t>Weak supply chain capabilities </a:t>
            </a:r>
          </a:p>
          <a:p>
            <a:pPr lvl="1">
              <a:spcAft>
                <a:spcPts val="800"/>
              </a:spcAft>
              <a:buClr>
                <a:schemeClr val="bg1"/>
              </a:buClr>
              <a:buFont typeface="Arial" panose="020B0604020202020204" pitchFamily="34" charset="0"/>
              <a:buChar char="•"/>
            </a:pPr>
            <a:r>
              <a:rPr lang="en-US" sz="2133" dirty="0">
                <a:solidFill>
                  <a:schemeClr val="bg1"/>
                </a:solidFill>
              </a:rPr>
              <a:t>Small inventories and dependence on few supplier and buyer networks</a:t>
            </a:r>
          </a:p>
          <a:p>
            <a:pPr lvl="1">
              <a:spcAft>
                <a:spcPts val="800"/>
              </a:spcAft>
              <a:buClr>
                <a:schemeClr val="bg1"/>
              </a:buClr>
              <a:buFont typeface="Arial" panose="020B0604020202020204" pitchFamily="34" charset="0"/>
              <a:buChar char="•"/>
            </a:pPr>
            <a:r>
              <a:rPr lang="en-US" sz="2133" dirty="0">
                <a:solidFill>
                  <a:schemeClr val="bg1"/>
                </a:solidFill>
              </a:rPr>
              <a:t>Limited bargaining power to enforce attractive payment conditions </a:t>
            </a:r>
          </a:p>
          <a:p>
            <a:pPr lvl="1">
              <a:spcAft>
                <a:spcPts val="800"/>
              </a:spcAft>
              <a:buClr>
                <a:schemeClr val="bg1"/>
              </a:buClr>
              <a:buFont typeface="Arial" panose="020B0604020202020204" pitchFamily="34" charset="0"/>
              <a:buChar char="•"/>
            </a:pPr>
            <a:r>
              <a:rPr lang="en-US" sz="2133" dirty="0">
                <a:solidFill>
                  <a:schemeClr val="bg1"/>
                </a:solidFill>
              </a:rPr>
              <a:t>Low preparedness to accelerated changes in Global Value Chains</a:t>
            </a:r>
          </a:p>
          <a:p>
            <a:pPr marL="438589" indent="-380990">
              <a:spcAft>
                <a:spcPts val="800"/>
              </a:spcAft>
              <a:buFont typeface="Wingdings" panose="05000000000000000000" pitchFamily="2" charset="2"/>
              <a:buChar char="§"/>
            </a:pPr>
            <a:r>
              <a:rPr lang="en-GB" sz="2933" b="1" dirty="0">
                <a:solidFill>
                  <a:schemeClr val="bg1"/>
                </a:solidFill>
              </a:rPr>
              <a:t>Lags in adoption of digital technologies </a:t>
            </a:r>
          </a:p>
          <a:p>
            <a:pPr marL="971976" lvl="1">
              <a:spcAft>
                <a:spcPts val="800"/>
              </a:spcAft>
              <a:buFont typeface="Wingdings" panose="05000000000000000000" pitchFamily="2" charset="2"/>
              <a:buChar char="§"/>
            </a:pPr>
            <a:r>
              <a:rPr lang="en-GB" sz="2133" dirty="0">
                <a:solidFill>
                  <a:schemeClr val="bg1"/>
                </a:solidFill>
              </a:rPr>
              <a:t>Accelerated digitalisation, but challenges remain</a:t>
            </a:r>
          </a:p>
          <a:p>
            <a:pPr lvl="1">
              <a:spcAft>
                <a:spcPts val="800"/>
              </a:spcAft>
              <a:buClr>
                <a:schemeClr val="bg1"/>
              </a:buClr>
              <a:buFont typeface="Wingdings" panose="05000000000000000000" pitchFamily="2" charset="2"/>
              <a:buChar char="§"/>
            </a:pPr>
            <a:endParaRPr lang="en-GB" sz="2133" dirty="0">
              <a:solidFill>
                <a:schemeClr val="bg1"/>
              </a:solidFill>
            </a:endParaRPr>
          </a:p>
          <a:p>
            <a:pPr marL="971976" lvl="1">
              <a:spcAft>
                <a:spcPts val="800"/>
              </a:spcAft>
            </a:pPr>
            <a:endParaRPr lang="en-GB" sz="2133" dirty="0">
              <a:solidFill>
                <a:schemeClr val="bg1"/>
              </a:solidFill>
            </a:endParaRPr>
          </a:p>
          <a:p>
            <a:pPr marL="438589" indent="-380990">
              <a:spcAft>
                <a:spcPts val="800"/>
              </a:spcAft>
            </a:pPr>
            <a:endParaRPr lang="en-US" sz="1867" b="1" dirty="0">
              <a:solidFill>
                <a:srgbClr val="006998"/>
              </a:solidFill>
            </a:endParaRPr>
          </a:p>
        </p:txBody>
      </p:sp>
      <p:sp>
        <p:nvSpPr>
          <p:cNvPr id="4" name="Slide Number Placeholder 3"/>
          <p:cNvSpPr>
            <a:spLocks noGrp="1"/>
          </p:cNvSpPr>
          <p:nvPr>
            <p:ph type="sldNum" sz="quarter" idx="12"/>
          </p:nvPr>
        </p:nvSpPr>
        <p:spPr/>
        <p:txBody>
          <a:bodyPr/>
          <a:lstStyle/>
          <a:p>
            <a:fld id="{11EAE1A9-8E7E-D04D-9670-8269DAC153D9}" type="slidenum">
              <a:rPr lang="fr-FR" smtClean="0"/>
              <a:t>3</a:t>
            </a:fld>
            <a:endParaRPr lang="fr-FR"/>
          </a:p>
        </p:txBody>
      </p:sp>
    </p:spTree>
    <p:extLst>
      <p:ext uri="{BB962C8B-B14F-4D97-AF65-F5344CB8AC3E}">
        <p14:creationId xmlns:p14="http://schemas.microsoft.com/office/powerpoint/2010/main" val="352404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CADEA-F816-4C80-A78B-A5B5A028081D}"/>
              </a:ext>
            </a:extLst>
          </p:cNvPr>
          <p:cNvSpPr>
            <a:spLocks noGrp="1"/>
          </p:cNvSpPr>
          <p:nvPr>
            <p:ph type="title"/>
          </p:nvPr>
        </p:nvSpPr>
        <p:spPr>
          <a:xfrm>
            <a:off x="906816" y="187200"/>
            <a:ext cx="11449014" cy="1296000"/>
          </a:xfrm>
        </p:spPr>
        <p:txBody>
          <a:bodyPr/>
          <a:lstStyle/>
          <a:p>
            <a:r>
              <a:rPr lang="es-CO" sz="3200" dirty="0"/>
              <a:t>The </a:t>
            </a:r>
            <a:r>
              <a:rPr lang="es-CO" sz="3200" dirty="0" err="1"/>
              <a:t>economic</a:t>
            </a:r>
            <a:r>
              <a:rPr lang="es-CO" sz="3200" dirty="0"/>
              <a:t> </a:t>
            </a:r>
            <a:r>
              <a:rPr lang="es-CO" sz="3200" dirty="0" err="1"/>
              <a:t>outlook</a:t>
            </a:r>
            <a:r>
              <a:rPr lang="es-CO" sz="3200" dirty="0"/>
              <a:t> </a:t>
            </a:r>
            <a:r>
              <a:rPr lang="es-CO" sz="3200" dirty="0" err="1"/>
              <a:t>is</a:t>
            </a:r>
            <a:r>
              <a:rPr lang="es-CO" sz="3200" dirty="0"/>
              <a:t> </a:t>
            </a:r>
            <a:r>
              <a:rPr lang="es-CO" sz="3200" dirty="0" err="1"/>
              <a:t>uncertain</a:t>
            </a:r>
            <a:r>
              <a:rPr lang="es-CO" sz="3200" dirty="0"/>
              <a:t>: global </a:t>
            </a:r>
            <a:r>
              <a:rPr lang="es-CO" sz="3200" dirty="0" err="1"/>
              <a:t>growth</a:t>
            </a:r>
            <a:r>
              <a:rPr lang="es-CO" sz="3200" dirty="0"/>
              <a:t> has </a:t>
            </a:r>
            <a:r>
              <a:rPr lang="es-CO" sz="3200" dirty="0" err="1"/>
              <a:t>stabilised</a:t>
            </a:r>
            <a:r>
              <a:rPr lang="es-CO" sz="3200" dirty="0"/>
              <a:t> </a:t>
            </a:r>
            <a:r>
              <a:rPr lang="es-CO" sz="3200" dirty="0" err="1"/>
              <a:t>but</a:t>
            </a:r>
            <a:r>
              <a:rPr lang="es-CO" sz="3200" dirty="0"/>
              <a:t> </a:t>
            </a:r>
            <a:r>
              <a:rPr lang="en-US" sz="3200" dirty="0"/>
              <a:t>inflation pressures remain high</a:t>
            </a:r>
          </a:p>
        </p:txBody>
      </p:sp>
      <p:sp>
        <p:nvSpPr>
          <p:cNvPr id="3" name="Slide Number Placeholder 2">
            <a:extLst>
              <a:ext uri="{FF2B5EF4-FFF2-40B4-BE49-F238E27FC236}">
                <a16:creationId xmlns:a16="http://schemas.microsoft.com/office/drawing/2014/main" id="{98B60C2C-E3CF-4A08-B821-1A8BFE279A27}"/>
              </a:ext>
            </a:extLst>
          </p:cNvPr>
          <p:cNvSpPr>
            <a:spLocks noGrp="1"/>
          </p:cNvSpPr>
          <p:nvPr>
            <p:ph type="sldNum" sz="quarter" idx="10"/>
          </p:nvPr>
        </p:nvSpPr>
        <p:spPr/>
        <p:txBody>
          <a:bodyPr/>
          <a:lstStyle/>
          <a:p>
            <a:fld id="{11EAE1A9-8E7E-D04D-9670-8269DAC153D9}" type="slidenum">
              <a:rPr lang="fr-FR" smtClean="0"/>
              <a:pPr/>
              <a:t>4</a:t>
            </a:fld>
            <a:endParaRPr lang="fr-FR" dirty="0"/>
          </a:p>
        </p:txBody>
      </p:sp>
      <p:sp>
        <p:nvSpPr>
          <p:cNvPr id="5" name="Content Placeholder 4">
            <a:extLst>
              <a:ext uri="{FF2B5EF4-FFF2-40B4-BE49-F238E27FC236}">
                <a16:creationId xmlns:a16="http://schemas.microsoft.com/office/drawing/2014/main" id="{B769943C-8170-41EB-B101-C1CE2CBFACAC}"/>
              </a:ext>
            </a:extLst>
          </p:cNvPr>
          <p:cNvSpPr>
            <a:spLocks noGrp="1"/>
          </p:cNvSpPr>
          <p:nvPr>
            <p:ph sz="quarter" idx="14"/>
          </p:nvPr>
        </p:nvSpPr>
        <p:spPr/>
        <p:txBody>
          <a:bodyPr/>
          <a:lstStyle/>
          <a:p>
            <a:endParaRPr lang="en-US"/>
          </a:p>
        </p:txBody>
      </p:sp>
      <p:sp>
        <p:nvSpPr>
          <p:cNvPr id="11" name="TextBox 10">
            <a:extLst>
              <a:ext uri="{FF2B5EF4-FFF2-40B4-BE49-F238E27FC236}">
                <a16:creationId xmlns:a16="http://schemas.microsoft.com/office/drawing/2014/main" id="{64EAA2E3-FDAE-445D-A2F6-2A27416091AB}"/>
              </a:ext>
            </a:extLst>
          </p:cNvPr>
          <p:cNvSpPr txBox="1"/>
          <p:nvPr/>
        </p:nvSpPr>
        <p:spPr>
          <a:xfrm>
            <a:off x="4236797" y="5994315"/>
            <a:ext cx="7670736" cy="261610"/>
          </a:xfrm>
          <a:prstGeom prst="rect">
            <a:avLst/>
          </a:prstGeom>
          <a:noFill/>
        </p:spPr>
        <p:txBody>
          <a:bodyPr wrap="square" rtlCol="0">
            <a:spAutoFit/>
          </a:bodyPr>
          <a:lstStyle/>
          <a:p>
            <a:pPr algn="l"/>
            <a:r>
              <a:rPr lang="en-US" sz="1100" b="0" dirty="0">
                <a:solidFill>
                  <a:srgbClr val="333333"/>
                </a:solidFill>
                <a:effectLst/>
                <a:latin typeface="Arial Narrow" panose="020B0606020202030204" pitchFamily="34" charset="0"/>
              </a:rPr>
              <a:t>Source: </a:t>
            </a:r>
            <a:r>
              <a:rPr lang="en-US" sz="1100" b="0" i="0" dirty="0">
                <a:solidFill>
                  <a:srgbClr val="333333"/>
                </a:solidFill>
                <a:effectLst/>
                <a:latin typeface="Roboto Condensed" panose="02000000000000000000" pitchFamily="2" charset="0"/>
              </a:rPr>
              <a:t>OECD Economic Outlook, June 2023</a:t>
            </a:r>
            <a:endParaRPr lang="en-US" sz="1100" b="0" dirty="0">
              <a:solidFill>
                <a:srgbClr val="333333"/>
              </a:solidFill>
              <a:effectLst/>
              <a:latin typeface="Arial Narrow" panose="020B0606020202030204" pitchFamily="34" charset="0"/>
            </a:endParaRPr>
          </a:p>
        </p:txBody>
      </p:sp>
      <p:sp>
        <p:nvSpPr>
          <p:cNvPr id="13" name="TextBox 12">
            <a:extLst>
              <a:ext uri="{FF2B5EF4-FFF2-40B4-BE49-F238E27FC236}">
                <a16:creationId xmlns:a16="http://schemas.microsoft.com/office/drawing/2014/main" id="{7D55B35A-B159-4265-ADED-7C951D7C53E8}"/>
              </a:ext>
            </a:extLst>
          </p:cNvPr>
          <p:cNvSpPr txBox="1"/>
          <p:nvPr/>
        </p:nvSpPr>
        <p:spPr>
          <a:xfrm>
            <a:off x="365760" y="1483199"/>
            <a:ext cx="3398872" cy="3693319"/>
          </a:xfrm>
          <a:prstGeom prst="rect">
            <a:avLst/>
          </a:prstGeom>
          <a:noFill/>
        </p:spPr>
        <p:txBody>
          <a:bodyPr wrap="square" rtlCol="0">
            <a:spAutoFit/>
          </a:bodyPr>
          <a:lstStyle/>
          <a:p>
            <a:pPr marL="285750" indent="-285750">
              <a:buFont typeface="Arial" panose="020B0604020202020204" pitchFamily="34" charset="0"/>
              <a:buChar char="•"/>
            </a:pPr>
            <a:endParaRPr lang="en-GB" dirty="0">
              <a:solidFill>
                <a:schemeClr val="bg1"/>
              </a:solidFill>
            </a:endParaRPr>
          </a:p>
          <a:p>
            <a:pPr marL="285750" indent="-285750">
              <a:buFont typeface="Arial" panose="020B0604020202020204" pitchFamily="34" charset="0"/>
              <a:buChar char="•"/>
            </a:pPr>
            <a:r>
              <a:rPr lang="en-US" b="1" dirty="0">
                <a:solidFill>
                  <a:srgbClr val="C00000"/>
                </a:solidFill>
                <a:latin typeface="Calibri" panose="020F0502020204030204" pitchFamily="34" charset="0"/>
                <a:cs typeface="Calibri" panose="020F0502020204030204" pitchFamily="34" charset="0"/>
              </a:rPr>
              <a:t> Global GDP growth </a:t>
            </a:r>
            <a:r>
              <a:rPr lang="en-US" dirty="0">
                <a:solidFill>
                  <a:schemeClr val="bg1"/>
                </a:solidFill>
                <a:latin typeface="Calibri" panose="020F0502020204030204" pitchFamily="34" charset="0"/>
                <a:cs typeface="Calibri" panose="020F0502020204030204" pitchFamily="34" charset="0"/>
              </a:rPr>
              <a:t>is projected to moderate from</a:t>
            </a:r>
            <a:r>
              <a:rPr lang="en-US" b="1" dirty="0">
                <a:solidFill>
                  <a:schemeClr val="bg1"/>
                </a:solidFill>
                <a:latin typeface="Calibri" panose="020F0502020204030204" pitchFamily="34" charset="0"/>
                <a:cs typeface="Calibri" panose="020F0502020204030204" pitchFamily="34" charset="0"/>
              </a:rPr>
              <a:t> </a:t>
            </a:r>
            <a:r>
              <a:rPr lang="en-US" b="1" dirty="0">
                <a:solidFill>
                  <a:srgbClr val="C00000"/>
                </a:solidFill>
                <a:latin typeface="Calibri" panose="020F0502020204030204" pitchFamily="34" charset="0"/>
                <a:cs typeface="Calibri" panose="020F0502020204030204" pitchFamily="34" charset="0"/>
              </a:rPr>
              <a:t>3.3% in 2022 </a:t>
            </a:r>
            <a:r>
              <a:rPr lang="en-US" dirty="0">
                <a:solidFill>
                  <a:schemeClr val="bg1"/>
                </a:solidFill>
                <a:latin typeface="Calibri" panose="020F0502020204030204" pitchFamily="34" charset="0"/>
                <a:cs typeface="Calibri" panose="020F0502020204030204" pitchFamily="34" charset="0"/>
              </a:rPr>
              <a:t>to</a:t>
            </a:r>
            <a:r>
              <a:rPr lang="en-US" b="1" dirty="0">
                <a:solidFill>
                  <a:srgbClr val="C00000"/>
                </a:solidFill>
                <a:latin typeface="Calibri" panose="020F0502020204030204" pitchFamily="34" charset="0"/>
                <a:cs typeface="Calibri" panose="020F0502020204030204" pitchFamily="34" charset="0"/>
              </a:rPr>
              <a:t> 2.7% in 2023</a:t>
            </a:r>
            <a:r>
              <a:rPr lang="en-US" dirty="0">
                <a:solidFill>
                  <a:srgbClr val="C00000"/>
                </a:solidFill>
                <a:latin typeface="Calibri" panose="020F0502020204030204" pitchFamily="34" charset="0"/>
                <a:cs typeface="Calibri" panose="020F0502020204030204" pitchFamily="34" charset="0"/>
              </a:rPr>
              <a:t>, </a:t>
            </a:r>
            <a:r>
              <a:rPr lang="en-US" dirty="0">
                <a:solidFill>
                  <a:schemeClr val="bg1"/>
                </a:solidFill>
                <a:latin typeface="Calibri" panose="020F0502020204030204" pitchFamily="34" charset="0"/>
                <a:cs typeface="Calibri" panose="020F0502020204030204" pitchFamily="34" charset="0"/>
              </a:rPr>
              <a:t>before edging up to a still subdued </a:t>
            </a:r>
            <a:r>
              <a:rPr lang="en-US" b="1" dirty="0">
                <a:solidFill>
                  <a:srgbClr val="C00000"/>
                </a:solidFill>
                <a:latin typeface="Calibri" panose="020F0502020204030204" pitchFamily="34" charset="0"/>
                <a:cs typeface="Calibri" panose="020F0502020204030204" pitchFamily="34" charset="0"/>
              </a:rPr>
              <a:t>2.9% in 2024. </a:t>
            </a:r>
            <a:endParaRPr lang="en-GB" b="1" dirty="0">
              <a:solidFill>
                <a:srgbClr val="C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b="1" dirty="0">
              <a:solidFill>
                <a:srgbClr val="C00000"/>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b="1" dirty="0">
                <a:solidFill>
                  <a:srgbClr val="C00000"/>
                </a:solidFill>
                <a:latin typeface="Calibri" panose="020F0502020204030204" pitchFamily="34" charset="0"/>
                <a:cs typeface="Calibri" panose="020F0502020204030204" pitchFamily="34" charset="0"/>
              </a:rPr>
              <a:t>Consumer confidence improved, and enterprise survey indicators rebounded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explained in part by a decline in energy and food prices. </a:t>
            </a:r>
          </a:p>
        </p:txBody>
      </p:sp>
      <p:pic>
        <p:nvPicPr>
          <p:cNvPr id="10" name="Picture 9">
            <a:extLst>
              <a:ext uri="{FF2B5EF4-FFF2-40B4-BE49-F238E27FC236}">
                <a16:creationId xmlns:a16="http://schemas.microsoft.com/office/drawing/2014/main" id="{520DCE94-4AC9-C375-1DBA-9B386C048C00}"/>
              </a:ext>
            </a:extLst>
          </p:cNvPr>
          <p:cNvPicPr>
            <a:picLocks noChangeAspect="1"/>
          </p:cNvPicPr>
          <p:nvPr/>
        </p:nvPicPr>
        <p:blipFill>
          <a:blip r:embed="rId3"/>
          <a:stretch>
            <a:fillRect/>
          </a:stretch>
        </p:blipFill>
        <p:spPr>
          <a:xfrm>
            <a:off x="3764632" y="1908810"/>
            <a:ext cx="8290917" cy="3659895"/>
          </a:xfrm>
          <a:prstGeom prst="rect">
            <a:avLst/>
          </a:prstGeom>
        </p:spPr>
      </p:pic>
    </p:spTree>
    <p:extLst>
      <p:ext uri="{BB962C8B-B14F-4D97-AF65-F5344CB8AC3E}">
        <p14:creationId xmlns:p14="http://schemas.microsoft.com/office/powerpoint/2010/main" val="248197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DEF2-20D6-4F61-6764-314D8F8827DF}"/>
              </a:ext>
            </a:extLst>
          </p:cNvPr>
          <p:cNvSpPr>
            <a:spLocks noGrp="1"/>
          </p:cNvSpPr>
          <p:nvPr>
            <p:ph type="title"/>
          </p:nvPr>
        </p:nvSpPr>
        <p:spPr>
          <a:xfrm>
            <a:off x="906816" y="198630"/>
            <a:ext cx="10949184" cy="1296000"/>
          </a:xfrm>
        </p:spPr>
        <p:txBody>
          <a:bodyPr/>
          <a:lstStyle/>
          <a:p>
            <a:r>
              <a:rPr lang="en-GB" sz="3400" dirty="0"/>
              <a:t>The pandemic and geopolitical tensions created strains in global trade and supply chains</a:t>
            </a:r>
            <a:endParaRPr lang="en-US" sz="3400" dirty="0"/>
          </a:p>
        </p:txBody>
      </p:sp>
      <p:sp>
        <p:nvSpPr>
          <p:cNvPr id="3" name="Slide Number Placeholder 2">
            <a:extLst>
              <a:ext uri="{FF2B5EF4-FFF2-40B4-BE49-F238E27FC236}">
                <a16:creationId xmlns:a16="http://schemas.microsoft.com/office/drawing/2014/main" id="{95879945-0361-A6C4-6256-30B51CFCC5BE}"/>
              </a:ext>
            </a:extLst>
          </p:cNvPr>
          <p:cNvSpPr>
            <a:spLocks noGrp="1"/>
          </p:cNvSpPr>
          <p:nvPr>
            <p:ph type="sldNum" sz="quarter" idx="10"/>
          </p:nvPr>
        </p:nvSpPr>
        <p:spPr/>
        <p:txBody>
          <a:bodyPr/>
          <a:lstStyle/>
          <a:p>
            <a:fld id="{11EAE1A9-8E7E-D04D-9670-8269DAC153D9}" type="slidenum">
              <a:rPr lang="fr-FR" smtClean="0"/>
              <a:pPr/>
              <a:t>5</a:t>
            </a:fld>
            <a:endParaRPr lang="fr-FR" dirty="0"/>
          </a:p>
        </p:txBody>
      </p:sp>
      <p:sp>
        <p:nvSpPr>
          <p:cNvPr id="5" name="Content Placeholder 4">
            <a:extLst>
              <a:ext uri="{FF2B5EF4-FFF2-40B4-BE49-F238E27FC236}">
                <a16:creationId xmlns:a16="http://schemas.microsoft.com/office/drawing/2014/main" id="{C8D7A8EB-0DF0-93C3-DAA7-A640B714FA9E}"/>
              </a:ext>
            </a:extLst>
          </p:cNvPr>
          <p:cNvSpPr>
            <a:spLocks noGrp="1"/>
          </p:cNvSpPr>
          <p:nvPr>
            <p:ph sz="quarter" idx="14"/>
          </p:nvPr>
        </p:nvSpPr>
        <p:spPr/>
        <p:txBody>
          <a:bodyPr/>
          <a:lstStyle/>
          <a:p>
            <a:endParaRPr lang="en-US"/>
          </a:p>
        </p:txBody>
      </p:sp>
      <p:pic>
        <p:nvPicPr>
          <p:cNvPr id="7" name="Picture 6">
            <a:extLst>
              <a:ext uri="{FF2B5EF4-FFF2-40B4-BE49-F238E27FC236}">
                <a16:creationId xmlns:a16="http://schemas.microsoft.com/office/drawing/2014/main" id="{3E7BA2F5-4488-876A-9455-755F53A365F3}"/>
              </a:ext>
            </a:extLst>
          </p:cNvPr>
          <p:cNvPicPr>
            <a:picLocks noChangeAspect="1"/>
          </p:cNvPicPr>
          <p:nvPr/>
        </p:nvPicPr>
        <p:blipFill>
          <a:blip r:embed="rId2"/>
          <a:stretch>
            <a:fillRect/>
          </a:stretch>
        </p:blipFill>
        <p:spPr>
          <a:xfrm>
            <a:off x="568642" y="1423350"/>
            <a:ext cx="11054715" cy="4662356"/>
          </a:xfrm>
          <a:prstGeom prst="rect">
            <a:avLst/>
          </a:prstGeom>
        </p:spPr>
      </p:pic>
      <p:sp>
        <p:nvSpPr>
          <p:cNvPr id="8" name="TextBox 7">
            <a:extLst>
              <a:ext uri="{FF2B5EF4-FFF2-40B4-BE49-F238E27FC236}">
                <a16:creationId xmlns:a16="http://schemas.microsoft.com/office/drawing/2014/main" id="{177C97DB-A721-D970-779D-D2EB69645CC9}"/>
              </a:ext>
            </a:extLst>
          </p:cNvPr>
          <p:cNvSpPr txBox="1"/>
          <p:nvPr/>
        </p:nvSpPr>
        <p:spPr>
          <a:xfrm>
            <a:off x="0" y="6117929"/>
            <a:ext cx="7670736" cy="261610"/>
          </a:xfrm>
          <a:prstGeom prst="rect">
            <a:avLst/>
          </a:prstGeom>
          <a:noFill/>
        </p:spPr>
        <p:txBody>
          <a:bodyPr wrap="square" rtlCol="0">
            <a:spAutoFit/>
          </a:bodyPr>
          <a:lstStyle/>
          <a:p>
            <a:pPr algn="l"/>
            <a:r>
              <a:rPr lang="en-US" sz="1100" b="0" dirty="0">
                <a:solidFill>
                  <a:srgbClr val="333333"/>
                </a:solidFill>
                <a:effectLst/>
                <a:latin typeface="Arial Narrow" panose="020B0606020202030204" pitchFamily="34" charset="0"/>
              </a:rPr>
              <a:t>Source: </a:t>
            </a:r>
            <a:r>
              <a:rPr lang="en-US" sz="1100" b="0" i="0" dirty="0">
                <a:solidFill>
                  <a:srgbClr val="333333"/>
                </a:solidFill>
                <a:effectLst/>
                <a:latin typeface="Roboto Condensed" panose="02000000000000000000" pitchFamily="2" charset="0"/>
              </a:rPr>
              <a:t>OECD Economic Outlook, June 2023</a:t>
            </a:r>
            <a:endParaRPr lang="en-US" sz="1100" b="0" dirty="0">
              <a:solidFill>
                <a:srgbClr val="333333"/>
              </a:solidFill>
              <a:effectLst/>
              <a:latin typeface="Arial Narrow" panose="020B0606020202030204" pitchFamily="34" charset="0"/>
            </a:endParaRPr>
          </a:p>
        </p:txBody>
      </p:sp>
    </p:spTree>
    <p:extLst>
      <p:ext uri="{BB962C8B-B14F-4D97-AF65-F5344CB8AC3E}">
        <p14:creationId xmlns:p14="http://schemas.microsoft.com/office/powerpoint/2010/main" val="1624925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73652-BB70-D2B7-2448-1146E3C1C0F9}"/>
              </a:ext>
            </a:extLst>
          </p:cNvPr>
          <p:cNvSpPr>
            <a:spLocks noGrp="1"/>
          </p:cNvSpPr>
          <p:nvPr>
            <p:ph type="title"/>
          </p:nvPr>
        </p:nvSpPr>
        <p:spPr>
          <a:xfrm>
            <a:off x="906816" y="187200"/>
            <a:ext cx="11163264" cy="1296000"/>
          </a:xfrm>
        </p:spPr>
        <p:txBody>
          <a:bodyPr/>
          <a:lstStyle/>
          <a:p>
            <a:r>
              <a:rPr lang="es-CO" sz="3600" dirty="0" err="1"/>
              <a:t>Credit</a:t>
            </a:r>
            <a:r>
              <a:rPr lang="es-CO" sz="3600" dirty="0"/>
              <a:t> </a:t>
            </a:r>
            <a:r>
              <a:rPr lang="es-CO" sz="3600" dirty="0" err="1"/>
              <a:t>conditions</a:t>
            </a:r>
            <a:r>
              <a:rPr lang="es-CO" sz="3600" dirty="0"/>
              <a:t> </a:t>
            </a:r>
            <a:r>
              <a:rPr lang="es-CO" sz="3600" dirty="0" err="1"/>
              <a:t>for</a:t>
            </a:r>
            <a:r>
              <a:rPr lang="es-CO" sz="3600" dirty="0"/>
              <a:t> </a:t>
            </a:r>
            <a:r>
              <a:rPr lang="es-CO" sz="3600" dirty="0" err="1"/>
              <a:t>SMEs</a:t>
            </a:r>
            <a:r>
              <a:rPr lang="es-CO" sz="3600" dirty="0"/>
              <a:t> </a:t>
            </a:r>
            <a:r>
              <a:rPr lang="es-CO" sz="3600" dirty="0" err="1"/>
              <a:t>have</a:t>
            </a:r>
            <a:r>
              <a:rPr lang="es-CO" sz="3600" dirty="0"/>
              <a:t> </a:t>
            </a:r>
            <a:r>
              <a:rPr lang="es-CO" sz="3600" dirty="0" err="1"/>
              <a:t>tightened</a:t>
            </a:r>
            <a:r>
              <a:rPr lang="es-CO" sz="3600" dirty="0"/>
              <a:t>,</a:t>
            </a:r>
            <a:r>
              <a:rPr lang="en-GB" sz="3600" dirty="0"/>
              <a:t> leading to stricter lending requirements</a:t>
            </a:r>
            <a:endParaRPr lang="en-US" sz="3600" dirty="0"/>
          </a:p>
        </p:txBody>
      </p:sp>
      <p:sp>
        <p:nvSpPr>
          <p:cNvPr id="3" name="Slide Number Placeholder 2">
            <a:extLst>
              <a:ext uri="{FF2B5EF4-FFF2-40B4-BE49-F238E27FC236}">
                <a16:creationId xmlns:a16="http://schemas.microsoft.com/office/drawing/2014/main" id="{00233704-B9DD-DE82-1783-7070B21DC4F9}"/>
              </a:ext>
            </a:extLst>
          </p:cNvPr>
          <p:cNvSpPr>
            <a:spLocks noGrp="1"/>
          </p:cNvSpPr>
          <p:nvPr>
            <p:ph type="sldNum" sz="quarter" idx="10"/>
          </p:nvPr>
        </p:nvSpPr>
        <p:spPr/>
        <p:txBody>
          <a:bodyPr/>
          <a:lstStyle/>
          <a:p>
            <a:fld id="{11EAE1A9-8E7E-D04D-9670-8269DAC153D9}" type="slidenum">
              <a:rPr lang="fr-FR" smtClean="0"/>
              <a:pPr/>
              <a:t>6</a:t>
            </a:fld>
            <a:endParaRPr lang="fr-FR" dirty="0"/>
          </a:p>
        </p:txBody>
      </p:sp>
      <p:sp>
        <p:nvSpPr>
          <p:cNvPr id="5" name="Content Placeholder 4">
            <a:extLst>
              <a:ext uri="{FF2B5EF4-FFF2-40B4-BE49-F238E27FC236}">
                <a16:creationId xmlns:a16="http://schemas.microsoft.com/office/drawing/2014/main" id="{EFEDCEA3-C7C3-19D8-EBC5-0B8CD73F667C}"/>
              </a:ext>
            </a:extLst>
          </p:cNvPr>
          <p:cNvSpPr>
            <a:spLocks noGrp="1"/>
          </p:cNvSpPr>
          <p:nvPr>
            <p:ph sz="quarter" idx="14"/>
          </p:nvPr>
        </p:nvSpPr>
        <p:spPr/>
        <p:txBody>
          <a:bodyPr/>
          <a:lstStyle/>
          <a:p>
            <a:endParaRPr lang="en-US"/>
          </a:p>
        </p:txBody>
      </p:sp>
      <p:graphicFrame>
        <p:nvGraphicFramePr>
          <p:cNvPr id="7" name="Chart 6">
            <a:extLst>
              <a:ext uri="{FF2B5EF4-FFF2-40B4-BE49-F238E27FC236}">
                <a16:creationId xmlns:a16="http://schemas.microsoft.com/office/drawing/2014/main" id="{0D31B01D-EC62-5F30-4FFA-B74EAC0BEE4D}"/>
              </a:ext>
            </a:extLst>
          </p:cNvPr>
          <p:cNvGraphicFramePr/>
          <p:nvPr>
            <p:extLst>
              <p:ext uri="{D42A27DB-BD31-4B8C-83A1-F6EECF244321}">
                <p14:modId xmlns:p14="http://schemas.microsoft.com/office/powerpoint/2010/main" val="4182286855"/>
              </p:ext>
            </p:extLst>
          </p:nvPr>
        </p:nvGraphicFramePr>
        <p:xfrm>
          <a:off x="6267385" y="2108825"/>
          <a:ext cx="5239671" cy="330596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5D78A9EB-3D21-3BF9-ADC9-E5F343415E3A}"/>
              </a:ext>
            </a:extLst>
          </p:cNvPr>
          <p:cNvSpPr txBox="1"/>
          <p:nvPr/>
        </p:nvSpPr>
        <p:spPr>
          <a:xfrm>
            <a:off x="164281" y="1961787"/>
            <a:ext cx="6103104" cy="4222053"/>
          </a:xfrm>
          <a:prstGeom prst="rect">
            <a:avLst/>
          </a:prstGeom>
          <a:noFill/>
        </p:spPr>
        <p:txBody>
          <a:bodyPr wrap="square" rtlCol="0">
            <a:spAutoFit/>
          </a:bodyPr>
          <a:lstStyle/>
          <a:p>
            <a:pPr lvl="1">
              <a:lnSpc>
                <a:spcPct val="107000"/>
              </a:lnSpc>
            </a:pPr>
            <a:endParaRPr lang="en-GB" dirty="0">
              <a:solidFill>
                <a:schemeClr val="bg1"/>
              </a:solidFill>
            </a:endParaRPr>
          </a:p>
          <a:p>
            <a:pPr marL="801688" lvl="2" indent="-285750">
              <a:lnSpc>
                <a:spcPct val="107000"/>
              </a:lnSpc>
              <a:buFont typeface="Arial" panose="020B0604020202020204" pitchFamily="34" charset="0"/>
              <a:buChar char="•"/>
            </a:pPr>
            <a:r>
              <a:rPr lang="en-GB" dirty="0">
                <a:solidFill>
                  <a:schemeClr val="bg1"/>
                </a:solidFill>
              </a:rPr>
              <a:t>A large proportion of SMEs have pointed to </a:t>
            </a:r>
            <a:r>
              <a:rPr lang="en-GB" b="1" dirty="0">
                <a:solidFill>
                  <a:srgbClr val="C00000"/>
                </a:solidFill>
                <a:latin typeface="Calibri" panose="020F0502020204030204" pitchFamily="34" charset="0"/>
                <a:cs typeface="Calibri" panose="020F0502020204030204" pitchFamily="34" charset="0"/>
              </a:rPr>
              <a:t>higher borrowing costs and collateral requirements, and lower credit availability</a:t>
            </a:r>
            <a:r>
              <a:rPr lang="en-GB" dirty="0">
                <a:solidFill>
                  <a:schemeClr val="bg1"/>
                </a:solidFill>
              </a:rPr>
              <a:t>.</a:t>
            </a:r>
          </a:p>
          <a:p>
            <a:pPr marL="801688" lvl="2" indent="-285750">
              <a:lnSpc>
                <a:spcPct val="107000"/>
              </a:lnSpc>
            </a:pPr>
            <a:endParaRPr lang="en-GB" dirty="0">
              <a:solidFill>
                <a:schemeClr val="bg1"/>
              </a:solidFill>
            </a:endParaRPr>
          </a:p>
          <a:p>
            <a:pPr marL="801688" lvl="2" indent="-285750">
              <a:lnSpc>
                <a:spcPct val="107000"/>
              </a:lnSpc>
              <a:buFont typeface="Arial" panose="020B0604020202020204" pitchFamily="34" charset="0"/>
              <a:buChar char="•"/>
            </a:pPr>
            <a:r>
              <a:rPr lang="en-GB" dirty="0">
                <a:solidFill>
                  <a:schemeClr val="bg1"/>
                </a:solidFill>
              </a:rPr>
              <a:t>By the end of 2022, a large number of banks reported </a:t>
            </a:r>
            <a:r>
              <a:rPr lang="en-GB" b="1" dirty="0">
                <a:solidFill>
                  <a:srgbClr val="C00000"/>
                </a:solidFill>
                <a:latin typeface="Calibri" panose="020F0502020204030204" pitchFamily="34" charset="0"/>
                <a:cs typeface="Calibri" panose="020F0502020204030204" pitchFamily="34" charset="0"/>
              </a:rPr>
              <a:t>rising rejection rates for loans</a:t>
            </a:r>
            <a:r>
              <a:rPr lang="en-GB" dirty="0">
                <a:solidFill>
                  <a:schemeClr val="bg1"/>
                </a:solidFill>
              </a:rPr>
              <a:t>. </a:t>
            </a:r>
          </a:p>
          <a:p>
            <a:pPr marL="801688" lvl="2" indent="-285750">
              <a:lnSpc>
                <a:spcPct val="107000"/>
              </a:lnSpc>
              <a:buFont typeface="Arial" panose="020B0604020202020204" pitchFamily="34" charset="0"/>
              <a:buChar char="•"/>
            </a:pPr>
            <a:endParaRPr lang="en-GB" dirty="0">
              <a:solidFill>
                <a:schemeClr val="bg1"/>
              </a:solidFill>
            </a:endParaRPr>
          </a:p>
          <a:p>
            <a:pPr marL="801688" lvl="2" indent="-285750">
              <a:lnSpc>
                <a:spcPct val="107000"/>
              </a:lnSpc>
              <a:buFont typeface="Arial" panose="020B0604020202020204" pitchFamily="34" charset="0"/>
              <a:buChar char="•"/>
            </a:pPr>
            <a:r>
              <a:rPr lang="en-GB" dirty="0">
                <a:solidFill>
                  <a:schemeClr val="bg1"/>
                </a:solidFill>
              </a:rPr>
              <a:t>In the Euro area, </a:t>
            </a:r>
            <a:r>
              <a:rPr lang="en-GB" b="1" dirty="0">
                <a:solidFill>
                  <a:srgbClr val="C00000"/>
                </a:solidFill>
                <a:latin typeface="Calibri" panose="020F0502020204030204" pitchFamily="34" charset="0"/>
                <a:cs typeface="Calibri" panose="020F0502020204030204" pitchFamily="34" charset="0"/>
              </a:rPr>
              <a:t>Q4 2022 and Q1 2023 registered the largest net tightening in SME credit standards </a:t>
            </a:r>
            <a:r>
              <a:rPr lang="en-GB" dirty="0">
                <a:solidFill>
                  <a:schemeClr val="bg1"/>
                </a:solidFill>
              </a:rPr>
              <a:t>since the sovereign debt crisis in 2011 (Bank Lending Survey, April 2023). </a:t>
            </a:r>
          </a:p>
          <a:p>
            <a:pPr marL="801688" lvl="2" indent="-285750">
              <a:lnSpc>
                <a:spcPct val="107000"/>
              </a:lnSpc>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p:txBody>
      </p:sp>
      <p:sp>
        <p:nvSpPr>
          <p:cNvPr id="10" name="TextBox 9">
            <a:extLst>
              <a:ext uri="{FF2B5EF4-FFF2-40B4-BE49-F238E27FC236}">
                <a16:creationId xmlns:a16="http://schemas.microsoft.com/office/drawing/2014/main" id="{88BEBC16-4FA3-68BA-254C-2D3CEE8DDBE8}"/>
              </a:ext>
            </a:extLst>
          </p:cNvPr>
          <p:cNvSpPr txBox="1"/>
          <p:nvPr/>
        </p:nvSpPr>
        <p:spPr>
          <a:xfrm>
            <a:off x="6334708" y="1639466"/>
            <a:ext cx="5500255" cy="469359"/>
          </a:xfrm>
          <a:prstGeom prst="rect">
            <a:avLst/>
          </a:prstGeom>
          <a:noFill/>
        </p:spPr>
        <p:txBody>
          <a:bodyPr wrap="square" rtlCol="0">
            <a:spAutoFit/>
          </a:bodyPr>
          <a:lstStyle/>
          <a:p>
            <a:pPr algn="ctr"/>
            <a:r>
              <a:rPr lang="en-US" sz="1400" b="1" dirty="0">
                <a:solidFill>
                  <a:schemeClr val="bg1"/>
                </a:solidFill>
                <a:latin typeface="Arial" panose="020B0604020202020204" pitchFamily="34" charset="0"/>
                <a:cs typeface="Arial" panose="020B0604020202020204" pitchFamily="34" charset="0"/>
              </a:rPr>
              <a:t>Collateral requirements </a:t>
            </a:r>
          </a:p>
          <a:p>
            <a:pPr algn="ctr"/>
            <a:r>
              <a:rPr lang="en-GB" sz="1050" dirty="0">
                <a:solidFill>
                  <a:prstClr val="black"/>
                </a:solidFill>
                <a:latin typeface="Arial" panose="020B0604020202020204" pitchFamily="34" charset="0"/>
                <a:cs typeface="Arial" panose="020B0604020202020204" pitchFamily="34" charset="0"/>
              </a:rPr>
              <a:t>Percentage of SMEs requiring collateral</a:t>
            </a:r>
            <a:endParaRPr lang="en-GB" sz="1050"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66ACDC4-EF24-2DEB-6E9F-1FCE1929E8DF}"/>
              </a:ext>
            </a:extLst>
          </p:cNvPr>
          <p:cNvSpPr txBox="1"/>
          <p:nvPr/>
        </p:nvSpPr>
        <p:spPr>
          <a:xfrm>
            <a:off x="6665858" y="5486644"/>
            <a:ext cx="6103105" cy="261610"/>
          </a:xfrm>
          <a:prstGeom prst="rect">
            <a:avLst/>
          </a:prstGeom>
          <a:noFill/>
        </p:spPr>
        <p:txBody>
          <a:bodyPr wrap="square" rtlCol="0">
            <a:spAutoFit/>
          </a:bodyPr>
          <a:lstStyle/>
          <a:p>
            <a:r>
              <a:rPr lang="en-US" sz="1100" dirty="0">
                <a:solidFill>
                  <a:schemeClr val="bg1"/>
                </a:solidFill>
              </a:rPr>
              <a:t>Source: Financing SMEs and Entrepreneurs Scoreboard: 2023 Highlights</a:t>
            </a:r>
            <a:endParaRPr lang="en-GB" sz="1100" dirty="0">
              <a:solidFill>
                <a:schemeClr val="bg1"/>
              </a:solidFill>
            </a:endParaRPr>
          </a:p>
        </p:txBody>
      </p:sp>
    </p:spTree>
    <p:extLst>
      <p:ext uri="{BB962C8B-B14F-4D97-AF65-F5344CB8AC3E}">
        <p14:creationId xmlns:p14="http://schemas.microsoft.com/office/powerpoint/2010/main" val="160321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816" y="187200"/>
            <a:ext cx="11285184" cy="1296000"/>
          </a:xfrm>
        </p:spPr>
        <p:txBody>
          <a:bodyPr/>
          <a:lstStyle/>
          <a:p>
            <a:r>
              <a:rPr lang="en-GB" sz="3200" dirty="0"/>
              <a:t>SMEs appear to be prioritising the need for savings and putting their investments on hold…</a:t>
            </a:r>
          </a:p>
        </p:txBody>
      </p:sp>
      <p:sp>
        <p:nvSpPr>
          <p:cNvPr id="3" name="Slide Number Placeholder 2"/>
          <p:cNvSpPr>
            <a:spLocks noGrp="1"/>
          </p:cNvSpPr>
          <p:nvPr>
            <p:ph type="sldNum" sz="quarter" idx="10"/>
          </p:nvPr>
        </p:nvSpPr>
        <p:spPr/>
        <p:txBody>
          <a:bodyPr/>
          <a:lstStyle/>
          <a:p>
            <a:fld id="{11EAE1A9-8E7E-D04D-9670-8269DAC153D9}" type="slidenum">
              <a:rPr lang="fr-FR" smtClean="0"/>
              <a:pPr/>
              <a:t>7</a:t>
            </a:fld>
            <a:endParaRPr lang="fr-FR" dirty="0"/>
          </a:p>
        </p:txBody>
      </p:sp>
      <p:graphicFrame>
        <p:nvGraphicFramePr>
          <p:cNvPr id="4" name="Chart 3">
            <a:extLst>
              <a:ext uri="{FF2B5EF4-FFF2-40B4-BE49-F238E27FC236}">
                <a16:creationId xmlns:a16="http://schemas.microsoft.com/office/drawing/2014/main" id="{3BE7C7F6-0E62-4247-9F1D-BB587A3ADE9B}"/>
              </a:ext>
            </a:extLst>
          </p:cNvPr>
          <p:cNvGraphicFramePr>
            <a:graphicFrameLocks/>
          </p:cNvGraphicFramePr>
          <p:nvPr>
            <p:extLst>
              <p:ext uri="{D42A27DB-BD31-4B8C-83A1-F6EECF244321}">
                <p14:modId xmlns:p14="http://schemas.microsoft.com/office/powerpoint/2010/main" val="27014214"/>
              </p:ext>
            </p:extLst>
          </p:nvPr>
        </p:nvGraphicFramePr>
        <p:xfrm>
          <a:off x="5905786" y="2072215"/>
          <a:ext cx="5929177" cy="381897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474EC068-7483-1762-C604-AE55D4C87D47}"/>
              </a:ext>
            </a:extLst>
          </p:cNvPr>
          <p:cNvSpPr txBox="1"/>
          <p:nvPr/>
        </p:nvSpPr>
        <p:spPr>
          <a:xfrm>
            <a:off x="6095999" y="1743488"/>
            <a:ext cx="5738963" cy="369332"/>
          </a:xfrm>
          <a:prstGeom prst="rect">
            <a:avLst/>
          </a:prstGeom>
          <a:noFill/>
        </p:spPr>
        <p:txBody>
          <a:bodyPr wrap="square" rtlCol="0">
            <a:spAutoFit/>
          </a:bodyPr>
          <a:lstStyle/>
          <a:p>
            <a:pPr algn="ctr"/>
            <a:r>
              <a:rPr lang="en-GB" b="1" dirty="0">
                <a:solidFill>
                  <a:schemeClr val="bg1"/>
                </a:solidFill>
              </a:rPr>
              <a:t>Trends of expected investment index</a:t>
            </a:r>
            <a:endParaRPr lang="en-US" b="1" dirty="0">
              <a:solidFill>
                <a:schemeClr val="bg1"/>
              </a:solidFill>
            </a:endParaRPr>
          </a:p>
        </p:txBody>
      </p:sp>
      <p:sp>
        <p:nvSpPr>
          <p:cNvPr id="8" name="TextBox 7">
            <a:extLst>
              <a:ext uri="{FF2B5EF4-FFF2-40B4-BE49-F238E27FC236}">
                <a16:creationId xmlns:a16="http://schemas.microsoft.com/office/drawing/2014/main" id="{F296A724-D9E2-D279-7565-044B35DAF62F}"/>
              </a:ext>
            </a:extLst>
          </p:cNvPr>
          <p:cNvSpPr txBox="1"/>
          <p:nvPr/>
        </p:nvSpPr>
        <p:spPr>
          <a:xfrm>
            <a:off x="6290929" y="6016418"/>
            <a:ext cx="5349102" cy="338554"/>
          </a:xfrm>
          <a:prstGeom prst="rect">
            <a:avLst/>
          </a:prstGeom>
          <a:noFill/>
        </p:spPr>
        <p:txBody>
          <a:bodyPr wrap="square" rtlCol="0">
            <a:spAutoFit/>
          </a:bodyPr>
          <a:lstStyle/>
          <a:p>
            <a:r>
              <a:rPr lang="en-GB" sz="1600" dirty="0">
                <a:solidFill>
                  <a:schemeClr val="bg1"/>
                </a:solidFill>
              </a:rPr>
              <a:t>Source: 2023 </a:t>
            </a:r>
            <a:r>
              <a:rPr lang="en-GB" sz="1600" dirty="0" err="1">
                <a:solidFill>
                  <a:schemeClr val="bg1"/>
                </a:solidFill>
              </a:rPr>
              <a:t>Eurochambres</a:t>
            </a:r>
            <a:r>
              <a:rPr lang="en-GB" sz="1600" dirty="0">
                <a:solidFill>
                  <a:schemeClr val="bg1"/>
                </a:solidFill>
              </a:rPr>
              <a:t> Economic Survey</a:t>
            </a:r>
            <a:endParaRPr lang="en-US" sz="1600" dirty="0">
              <a:solidFill>
                <a:schemeClr val="bg1"/>
              </a:solidFill>
            </a:endParaRPr>
          </a:p>
        </p:txBody>
      </p:sp>
      <p:sp>
        <p:nvSpPr>
          <p:cNvPr id="10" name="TextBox 9">
            <a:extLst>
              <a:ext uri="{FF2B5EF4-FFF2-40B4-BE49-F238E27FC236}">
                <a16:creationId xmlns:a16="http://schemas.microsoft.com/office/drawing/2014/main" id="{6676A88F-EEB7-237C-41C3-3A0D3DC99BD7}"/>
              </a:ext>
            </a:extLst>
          </p:cNvPr>
          <p:cNvSpPr txBox="1"/>
          <p:nvPr/>
        </p:nvSpPr>
        <p:spPr>
          <a:xfrm>
            <a:off x="551969" y="1743488"/>
            <a:ext cx="4990702" cy="6001643"/>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bg1"/>
                </a:solidFill>
              </a:rPr>
              <a:t>As bank lending becomes less attractive for SMEs, </a:t>
            </a:r>
            <a:r>
              <a:rPr lang="en-US" sz="2400" b="1" dirty="0">
                <a:solidFill>
                  <a:srgbClr val="C00000"/>
                </a:solidFill>
                <a:latin typeface="Calibri" panose="020F0502020204030204" pitchFamily="34" charset="0"/>
                <a:cs typeface="Calibri" panose="020F0502020204030204" pitchFamily="34" charset="0"/>
              </a:rPr>
              <a:t>many rely on savings to meet their cash flow needs</a:t>
            </a:r>
            <a:r>
              <a:rPr lang="en-US" sz="2400" dirty="0">
                <a:solidFill>
                  <a:schemeClr val="bg1"/>
                </a:solidFill>
              </a:rPr>
              <a:t>. </a:t>
            </a: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r>
              <a:rPr lang="en-US" sz="2400" dirty="0">
                <a:solidFill>
                  <a:schemeClr val="bg1"/>
                </a:solidFill>
              </a:rPr>
              <a:t>Yet </a:t>
            </a:r>
            <a:r>
              <a:rPr lang="en-US" sz="2400" b="1" dirty="0">
                <a:solidFill>
                  <a:srgbClr val="C00000"/>
                </a:solidFill>
                <a:latin typeface="Calibri" panose="020F0502020204030204" pitchFamily="34" charset="0"/>
                <a:cs typeface="Calibri" panose="020F0502020204030204" pitchFamily="34" charset="0"/>
              </a:rPr>
              <a:t>delaying critical investments</a:t>
            </a:r>
            <a:r>
              <a:rPr lang="en-US" sz="2400" dirty="0">
                <a:solidFill>
                  <a:schemeClr val="bg1"/>
                </a:solidFill>
              </a:rPr>
              <a:t> </a:t>
            </a:r>
            <a:r>
              <a:rPr lang="en-US" sz="2400" b="1" dirty="0">
                <a:solidFill>
                  <a:srgbClr val="C00000"/>
                </a:solidFill>
                <a:latin typeface="Calibri" panose="020F0502020204030204" pitchFamily="34" charset="0"/>
                <a:cs typeface="Calibri" panose="020F0502020204030204" pitchFamily="34" charset="0"/>
              </a:rPr>
              <a:t> affects SME competitiveness and slows their transition </a:t>
            </a:r>
            <a:r>
              <a:rPr lang="en-US" sz="2400" dirty="0">
                <a:solidFill>
                  <a:schemeClr val="bg1"/>
                </a:solidFill>
              </a:rPr>
              <a:t>to sustainability and the digital economy. </a:t>
            </a: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2519064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BFA12-42F8-1E66-9D1F-DD04592A5F19}"/>
              </a:ext>
            </a:extLst>
          </p:cNvPr>
          <p:cNvSpPr>
            <a:spLocks noGrp="1"/>
          </p:cNvSpPr>
          <p:nvPr>
            <p:ph type="title"/>
          </p:nvPr>
        </p:nvSpPr>
        <p:spPr>
          <a:xfrm>
            <a:off x="906816" y="187200"/>
            <a:ext cx="11285184" cy="1296000"/>
          </a:xfrm>
        </p:spPr>
        <p:txBody>
          <a:bodyPr/>
          <a:lstStyle/>
          <a:p>
            <a:r>
              <a:rPr lang="en-GB" sz="3200" dirty="0"/>
              <a:t>… which risks widening gaps and missing opportunities from fast changing markets and technologies</a:t>
            </a:r>
            <a:endParaRPr lang="en-US" sz="3200" dirty="0"/>
          </a:p>
        </p:txBody>
      </p:sp>
      <p:sp>
        <p:nvSpPr>
          <p:cNvPr id="3" name="Slide Number Placeholder 2">
            <a:extLst>
              <a:ext uri="{FF2B5EF4-FFF2-40B4-BE49-F238E27FC236}">
                <a16:creationId xmlns:a16="http://schemas.microsoft.com/office/drawing/2014/main" id="{C39A0CCE-FCBD-F91E-0783-2DD77C06DC47}"/>
              </a:ext>
            </a:extLst>
          </p:cNvPr>
          <p:cNvSpPr>
            <a:spLocks noGrp="1"/>
          </p:cNvSpPr>
          <p:nvPr>
            <p:ph type="sldNum" sz="quarter" idx="10"/>
          </p:nvPr>
        </p:nvSpPr>
        <p:spPr/>
        <p:txBody>
          <a:bodyPr/>
          <a:lstStyle/>
          <a:p>
            <a:fld id="{11EAE1A9-8E7E-D04D-9670-8269DAC153D9}" type="slidenum">
              <a:rPr lang="fr-FR" smtClean="0"/>
              <a:pPr/>
              <a:t>8</a:t>
            </a:fld>
            <a:endParaRPr lang="fr-FR" dirty="0"/>
          </a:p>
        </p:txBody>
      </p:sp>
      <p:sp>
        <p:nvSpPr>
          <p:cNvPr id="5" name="Content Placeholder 4">
            <a:extLst>
              <a:ext uri="{FF2B5EF4-FFF2-40B4-BE49-F238E27FC236}">
                <a16:creationId xmlns:a16="http://schemas.microsoft.com/office/drawing/2014/main" id="{AD7F7EAB-585B-9B5C-A6C3-01DAA6FF3D08}"/>
              </a:ext>
            </a:extLst>
          </p:cNvPr>
          <p:cNvSpPr>
            <a:spLocks noGrp="1"/>
          </p:cNvSpPr>
          <p:nvPr>
            <p:ph sz="quarter" idx="14"/>
          </p:nvPr>
        </p:nvSpPr>
        <p:spPr/>
        <p:txBody>
          <a:bodyPr/>
          <a:lstStyle/>
          <a:p>
            <a:endParaRPr lang="en-US"/>
          </a:p>
        </p:txBody>
      </p:sp>
      <p:graphicFrame>
        <p:nvGraphicFramePr>
          <p:cNvPr id="6" name="Chart 5">
            <a:extLst>
              <a:ext uri="{FF2B5EF4-FFF2-40B4-BE49-F238E27FC236}">
                <a16:creationId xmlns:a16="http://schemas.microsoft.com/office/drawing/2014/main" id="{371ACD39-7650-4966-5D69-50DD1505528D}"/>
              </a:ext>
            </a:extLst>
          </p:cNvPr>
          <p:cNvGraphicFramePr/>
          <p:nvPr>
            <p:extLst>
              <p:ext uri="{D42A27DB-BD31-4B8C-83A1-F6EECF244321}">
                <p14:modId xmlns:p14="http://schemas.microsoft.com/office/powerpoint/2010/main" val="3649682657"/>
              </p:ext>
            </p:extLst>
          </p:nvPr>
        </p:nvGraphicFramePr>
        <p:xfrm>
          <a:off x="906816" y="1986060"/>
          <a:ext cx="10075942" cy="3771900"/>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1">
            <a:extLst>
              <a:ext uri="{FF2B5EF4-FFF2-40B4-BE49-F238E27FC236}">
                <a16:creationId xmlns:a16="http://schemas.microsoft.com/office/drawing/2014/main" id="{21453335-5DE0-01E3-9105-070C99AE8DB8}"/>
              </a:ext>
            </a:extLst>
          </p:cNvPr>
          <p:cNvSpPr txBox="1">
            <a:spLocks/>
          </p:cNvSpPr>
          <p:nvPr/>
        </p:nvSpPr>
        <p:spPr>
          <a:xfrm>
            <a:off x="0" y="5892548"/>
            <a:ext cx="9050482" cy="322843"/>
          </a:xfrm>
          <a:prstGeom prst="rect">
            <a:avLst/>
          </a:prstGeom>
        </p:spPr>
        <p:txBody>
          <a:bodyPr vert="horz">
            <a:noAutofit/>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lgn="just">
              <a:spcBef>
                <a:spcPts val="600"/>
              </a:spcBef>
              <a:buNone/>
            </a:pPr>
            <a:r>
              <a:rPr lang="en-GB" sz="11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OECD average of enterprises using respective digital technologies, 2021 or latest year available</a:t>
            </a:r>
          </a:p>
          <a:p>
            <a:pPr marL="0" indent="0" algn="just">
              <a:spcBef>
                <a:spcPts val="600"/>
              </a:spcBef>
              <a:buNone/>
            </a:pPr>
            <a:r>
              <a:rPr lang="en-GB" sz="11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Source:  OECD ICT Access and Usage by Business Database</a:t>
            </a:r>
            <a:endParaRPr lang="en-US" sz="11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endParaRPr>
          </a:p>
        </p:txBody>
      </p:sp>
      <p:sp>
        <p:nvSpPr>
          <p:cNvPr id="8" name="Content Placeholder 1">
            <a:extLst>
              <a:ext uri="{FF2B5EF4-FFF2-40B4-BE49-F238E27FC236}">
                <a16:creationId xmlns:a16="http://schemas.microsoft.com/office/drawing/2014/main" id="{9954DAAB-2624-E327-7B15-0135FDB7E567}"/>
              </a:ext>
            </a:extLst>
          </p:cNvPr>
          <p:cNvSpPr txBox="1">
            <a:spLocks/>
          </p:cNvSpPr>
          <p:nvPr/>
        </p:nvSpPr>
        <p:spPr>
          <a:xfrm>
            <a:off x="4756470" y="1449947"/>
            <a:ext cx="2679059" cy="240103"/>
          </a:xfrm>
          <a:prstGeom prst="rect">
            <a:avLst/>
          </a:prstGeom>
        </p:spPr>
        <p:txBody>
          <a:bodyPr vert="horz">
            <a:noAutofit/>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lgn="just">
              <a:spcBef>
                <a:spcPts val="600"/>
              </a:spcBef>
              <a:buNone/>
            </a:pPr>
            <a:r>
              <a:rPr lang="en-GB" sz="2000" b="1"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Gaps in digital adoption</a:t>
            </a:r>
            <a:endParaRPr lang="en-US" sz="2000" b="1"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782666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BFA12-42F8-1E66-9D1F-DD04592A5F19}"/>
              </a:ext>
            </a:extLst>
          </p:cNvPr>
          <p:cNvSpPr>
            <a:spLocks noGrp="1"/>
          </p:cNvSpPr>
          <p:nvPr>
            <p:ph type="title"/>
          </p:nvPr>
        </p:nvSpPr>
        <p:spPr>
          <a:xfrm>
            <a:off x="1143036" y="132997"/>
            <a:ext cx="11048964" cy="1296000"/>
          </a:xfrm>
        </p:spPr>
        <p:txBody>
          <a:bodyPr/>
          <a:lstStyle/>
          <a:p>
            <a:pPr>
              <a:lnSpc>
                <a:spcPct val="100000"/>
              </a:lnSpc>
            </a:pPr>
            <a:r>
              <a:rPr lang="en-GB" sz="2800" dirty="0"/>
              <a:t>Government crisis responses were massive and wide-ranging, but entail trade-offs between short-term support and long-term objectives</a:t>
            </a:r>
            <a:endParaRPr lang="en-US" sz="2800" dirty="0"/>
          </a:p>
        </p:txBody>
      </p:sp>
      <p:sp>
        <p:nvSpPr>
          <p:cNvPr id="3" name="Slide Number Placeholder 2">
            <a:extLst>
              <a:ext uri="{FF2B5EF4-FFF2-40B4-BE49-F238E27FC236}">
                <a16:creationId xmlns:a16="http://schemas.microsoft.com/office/drawing/2014/main" id="{C39A0CCE-FCBD-F91E-0783-2DD77C06DC47}"/>
              </a:ext>
            </a:extLst>
          </p:cNvPr>
          <p:cNvSpPr>
            <a:spLocks noGrp="1"/>
          </p:cNvSpPr>
          <p:nvPr>
            <p:ph type="sldNum" sz="quarter" idx="10"/>
          </p:nvPr>
        </p:nvSpPr>
        <p:spPr/>
        <p:txBody>
          <a:bodyPr/>
          <a:lstStyle/>
          <a:p>
            <a:fld id="{11EAE1A9-8E7E-D04D-9670-8269DAC153D9}" type="slidenum">
              <a:rPr lang="fr-FR" smtClean="0"/>
              <a:pPr/>
              <a:t>9</a:t>
            </a:fld>
            <a:endParaRPr lang="fr-FR" dirty="0"/>
          </a:p>
        </p:txBody>
      </p:sp>
      <p:sp>
        <p:nvSpPr>
          <p:cNvPr id="5" name="Content Placeholder 4">
            <a:extLst>
              <a:ext uri="{FF2B5EF4-FFF2-40B4-BE49-F238E27FC236}">
                <a16:creationId xmlns:a16="http://schemas.microsoft.com/office/drawing/2014/main" id="{AD7F7EAB-585B-9B5C-A6C3-01DAA6FF3D08}"/>
              </a:ext>
            </a:extLst>
          </p:cNvPr>
          <p:cNvSpPr>
            <a:spLocks noGrp="1"/>
          </p:cNvSpPr>
          <p:nvPr>
            <p:ph sz="quarter" idx="14"/>
          </p:nvPr>
        </p:nvSpPr>
        <p:spPr/>
        <p:txBody>
          <a:bodyPr/>
          <a:lstStyle/>
          <a:p>
            <a:endParaRPr lang="en-US"/>
          </a:p>
        </p:txBody>
      </p:sp>
      <p:sp>
        <p:nvSpPr>
          <p:cNvPr id="8" name="Content Placeholder 1">
            <a:extLst>
              <a:ext uri="{FF2B5EF4-FFF2-40B4-BE49-F238E27FC236}">
                <a16:creationId xmlns:a16="http://schemas.microsoft.com/office/drawing/2014/main" id="{9954DAAB-2624-E327-7B15-0135FDB7E567}"/>
              </a:ext>
            </a:extLst>
          </p:cNvPr>
          <p:cNvSpPr txBox="1">
            <a:spLocks/>
          </p:cNvSpPr>
          <p:nvPr/>
        </p:nvSpPr>
        <p:spPr>
          <a:xfrm>
            <a:off x="678716" y="1503169"/>
            <a:ext cx="5104864" cy="607862"/>
          </a:xfrm>
          <a:prstGeom prst="rect">
            <a:avLst/>
          </a:prstGeom>
        </p:spPr>
        <p:txBody>
          <a:bodyPr vert="horz">
            <a:noAutofit/>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gn="ctr" defTabSz="1219170" eaLnBrk="0" fontAlgn="base" hangingPunct="0">
              <a:spcBef>
                <a:spcPct val="0"/>
              </a:spcBef>
              <a:spcAft>
                <a:spcPct val="0"/>
              </a:spcAft>
            </a:pPr>
            <a:r>
              <a:rPr lang="en-GB" altLang="en-US" sz="1600" b="1" dirty="0" bmk="_Toc45015576">
                <a:solidFill>
                  <a:srgbClr val="4F81BD"/>
                </a:solidFill>
                <a:latin typeface="+mj-lt"/>
                <a:ea typeface="Calibri" panose="020F0502020204030204" pitchFamily="34" charset="0"/>
                <a:cs typeface="Times New Roman" panose="02020603050405020304" pitchFamily="18" charset="0"/>
              </a:rPr>
              <a:t>Fiscal Support in response to COVID-19</a:t>
            </a:r>
          </a:p>
          <a:p>
            <a:pPr algn="ctr" defTabSz="1219170" eaLnBrk="0" fontAlgn="base" hangingPunct="0">
              <a:spcBef>
                <a:spcPct val="0"/>
              </a:spcBef>
              <a:spcAft>
                <a:spcPct val="0"/>
              </a:spcAft>
            </a:pPr>
            <a:r>
              <a:rPr lang="en-GB" altLang="en-US" sz="1400" i="1" dirty="0" bmk="_Toc45015576">
                <a:solidFill>
                  <a:srgbClr val="4F81BD"/>
                </a:solidFill>
                <a:latin typeface="+mj-lt"/>
                <a:ea typeface="Calibri" panose="020F0502020204030204" pitchFamily="34" charset="0"/>
                <a:cs typeface="Times New Roman" panose="02020603050405020304" pitchFamily="18" charset="0"/>
              </a:rPr>
              <a:t>(% of 2020 GDP)</a:t>
            </a:r>
            <a:endParaRPr lang="en-GB" altLang="en-US" sz="1400" i="1" dirty="0" bmk="">
              <a:latin typeface="+mj-lt"/>
            </a:endParaRPr>
          </a:p>
        </p:txBody>
      </p:sp>
      <p:graphicFrame>
        <p:nvGraphicFramePr>
          <p:cNvPr id="4" name="Chart 3">
            <a:extLst>
              <a:ext uri="{FF2B5EF4-FFF2-40B4-BE49-F238E27FC236}">
                <a16:creationId xmlns:a16="http://schemas.microsoft.com/office/drawing/2014/main" id="{50E36AF6-6602-F857-939E-0B9E93AFE222}"/>
              </a:ext>
            </a:extLst>
          </p:cNvPr>
          <p:cNvGraphicFramePr>
            <a:graphicFrameLocks/>
          </p:cNvGraphicFramePr>
          <p:nvPr>
            <p:extLst>
              <p:ext uri="{D42A27DB-BD31-4B8C-83A1-F6EECF244321}">
                <p14:modId xmlns:p14="http://schemas.microsoft.com/office/powerpoint/2010/main" val="170284934"/>
              </p:ext>
            </p:extLst>
          </p:nvPr>
        </p:nvGraphicFramePr>
        <p:xfrm>
          <a:off x="718721" y="2128052"/>
          <a:ext cx="5024853" cy="4089868"/>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9">
            <a:extLst>
              <a:ext uri="{FF2B5EF4-FFF2-40B4-BE49-F238E27FC236}">
                <a16:creationId xmlns:a16="http://schemas.microsoft.com/office/drawing/2014/main" id="{11DA645E-61C1-207B-D941-6B8A9904782D}"/>
              </a:ext>
            </a:extLst>
          </p:cNvPr>
          <p:cNvPicPr>
            <a:picLocks noChangeAspect="1"/>
          </p:cNvPicPr>
          <p:nvPr/>
        </p:nvPicPr>
        <p:blipFill>
          <a:blip r:embed="rId3"/>
          <a:stretch>
            <a:fillRect/>
          </a:stretch>
        </p:blipFill>
        <p:spPr>
          <a:xfrm>
            <a:off x="5783580" y="1979462"/>
            <a:ext cx="6300419" cy="3621238"/>
          </a:xfrm>
          <a:prstGeom prst="rect">
            <a:avLst/>
          </a:prstGeom>
        </p:spPr>
      </p:pic>
      <p:sp>
        <p:nvSpPr>
          <p:cNvPr id="11" name="Content Placeholder 1">
            <a:extLst>
              <a:ext uri="{FF2B5EF4-FFF2-40B4-BE49-F238E27FC236}">
                <a16:creationId xmlns:a16="http://schemas.microsoft.com/office/drawing/2014/main" id="{0B5B185A-1F1B-2371-811B-ACC9DA06EDDF}"/>
              </a:ext>
            </a:extLst>
          </p:cNvPr>
          <p:cNvSpPr txBox="1">
            <a:spLocks/>
          </p:cNvSpPr>
          <p:nvPr/>
        </p:nvSpPr>
        <p:spPr>
          <a:xfrm>
            <a:off x="6096000" y="1451691"/>
            <a:ext cx="5104864" cy="607862"/>
          </a:xfrm>
          <a:prstGeom prst="rect">
            <a:avLst/>
          </a:prstGeom>
        </p:spPr>
        <p:txBody>
          <a:bodyPr vert="horz">
            <a:noAutofit/>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gn="ctr" defTabSz="1219170" eaLnBrk="0" fontAlgn="base" hangingPunct="0">
              <a:spcBef>
                <a:spcPct val="0"/>
              </a:spcBef>
              <a:spcAft>
                <a:spcPct val="0"/>
              </a:spcAft>
            </a:pPr>
            <a:r>
              <a:rPr lang="en-US" altLang="en-US" sz="1600" b="1" dirty="0" bmk="_Toc45015576">
                <a:solidFill>
                  <a:srgbClr val="4F81BD"/>
                </a:solidFill>
                <a:latin typeface="+mj-lt"/>
                <a:ea typeface="Calibri" panose="020F0502020204030204" pitchFamily="34" charset="0"/>
                <a:cs typeface="Times New Roman" panose="02020603050405020304" pitchFamily="18" charset="0"/>
              </a:rPr>
              <a:t>Fiscal cost of energy support measures, 2022-2023</a:t>
            </a:r>
          </a:p>
          <a:p>
            <a:pPr algn="ctr" defTabSz="1219170" eaLnBrk="0" fontAlgn="base" hangingPunct="0">
              <a:spcBef>
                <a:spcPct val="0"/>
              </a:spcBef>
              <a:spcAft>
                <a:spcPct val="0"/>
              </a:spcAft>
            </a:pPr>
            <a:r>
              <a:rPr lang="en-US" altLang="en-US" sz="1600" b="1" dirty="0" bmk="_Toc45015576">
                <a:solidFill>
                  <a:srgbClr val="4F81BD"/>
                </a:solidFill>
                <a:latin typeface="+mj-lt"/>
                <a:ea typeface="Calibri" panose="020F0502020204030204" pitchFamily="34" charset="0"/>
                <a:cs typeface="Times New Roman" panose="02020603050405020304" pitchFamily="18" charset="0"/>
              </a:rPr>
              <a:t>% of GDP</a:t>
            </a:r>
          </a:p>
          <a:p>
            <a:pPr algn="ctr" defTabSz="1219170" eaLnBrk="0" fontAlgn="base" hangingPunct="0">
              <a:spcBef>
                <a:spcPct val="0"/>
              </a:spcBef>
              <a:spcAft>
                <a:spcPct val="0"/>
              </a:spcAft>
            </a:pPr>
            <a:endParaRPr lang="en-GB" altLang="en-US" sz="1400" i="1" dirty="0" bmk="">
              <a:latin typeface="+mj-lt"/>
            </a:endParaRPr>
          </a:p>
        </p:txBody>
      </p:sp>
      <p:sp>
        <p:nvSpPr>
          <p:cNvPr id="12" name="TextBox 11">
            <a:extLst>
              <a:ext uri="{FF2B5EF4-FFF2-40B4-BE49-F238E27FC236}">
                <a16:creationId xmlns:a16="http://schemas.microsoft.com/office/drawing/2014/main" id="{12D5DD1B-EDE4-548A-AC41-F50666A150BF}"/>
              </a:ext>
            </a:extLst>
          </p:cNvPr>
          <p:cNvSpPr txBox="1"/>
          <p:nvPr/>
        </p:nvSpPr>
        <p:spPr>
          <a:xfrm>
            <a:off x="6290929" y="6016418"/>
            <a:ext cx="5349102" cy="276999"/>
          </a:xfrm>
          <a:prstGeom prst="rect">
            <a:avLst/>
          </a:prstGeom>
          <a:noFill/>
        </p:spPr>
        <p:txBody>
          <a:bodyPr wrap="square" rtlCol="0">
            <a:spAutoFit/>
          </a:bodyPr>
          <a:lstStyle/>
          <a:p>
            <a:r>
              <a:rPr lang="en-GB" sz="1200" dirty="0">
                <a:solidFill>
                  <a:schemeClr val="bg1"/>
                </a:solidFill>
              </a:rPr>
              <a:t>Source: OECD Economic Outlook, June 2023</a:t>
            </a:r>
            <a:endParaRPr lang="en-US" sz="1200" dirty="0">
              <a:solidFill>
                <a:schemeClr val="bg1"/>
              </a:solidFill>
            </a:endParaRPr>
          </a:p>
        </p:txBody>
      </p:sp>
      <p:sp>
        <p:nvSpPr>
          <p:cNvPr id="13" name="TextBox 12">
            <a:extLst>
              <a:ext uri="{FF2B5EF4-FFF2-40B4-BE49-F238E27FC236}">
                <a16:creationId xmlns:a16="http://schemas.microsoft.com/office/drawing/2014/main" id="{06D5A017-7493-0DEB-493D-EC148F157F89}"/>
              </a:ext>
            </a:extLst>
          </p:cNvPr>
          <p:cNvSpPr txBox="1"/>
          <p:nvPr/>
        </p:nvSpPr>
        <p:spPr>
          <a:xfrm>
            <a:off x="282559" y="6079420"/>
            <a:ext cx="5349102" cy="276999"/>
          </a:xfrm>
          <a:prstGeom prst="rect">
            <a:avLst/>
          </a:prstGeom>
          <a:noFill/>
        </p:spPr>
        <p:txBody>
          <a:bodyPr wrap="square" rtlCol="0">
            <a:spAutoFit/>
          </a:bodyPr>
          <a:lstStyle/>
          <a:p>
            <a:r>
              <a:rPr lang="en-GB" sz="1200" dirty="0">
                <a:solidFill>
                  <a:schemeClr val="bg1"/>
                </a:solidFill>
              </a:rPr>
              <a:t>Source: IMF Fiscal Monitor, April 2021</a:t>
            </a:r>
            <a:endParaRPr lang="en-US" sz="1200" dirty="0">
              <a:solidFill>
                <a:schemeClr val="bg1"/>
              </a:solidFill>
            </a:endParaRPr>
          </a:p>
        </p:txBody>
      </p:sp>
    </p:spTree>
    <p:extLst>
      <p:ext uri="{BB962C8B-B14F-4D97-AF65-F5344CB8AC3E}">
        <p14:creationId xmlns:p14="http://schemas.microsoft.com/office/powerpoint/2010/main" val="3429885056"/>
      </p:ext>
    </p:extLst>
  </p:cSld>
  <p:clrMapOvr>
    <a:masterClrMapping/>
  </p:clrMapOvr>
</p:sld>
</file>

<file path=ppt/theme/theme1.xml><?xml version="1.0" encoding="utf-8"?>
<a:theme xmlns:a="http://schemas.openxmlformats.org/drawingml/2006/main" name="Themes-CFE-Marroon">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s-CFE-Marroon" id="{DFF3BB7D-A333-4B0F-90D8-31F29BB9F3C4}" vid="{E769B20C-16E8-4E32-9784-68AAD8EFEC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i38748f9a9154900b8a26f19217530ef xmlns="c0e75541-f54f-401c-9a34-cb7fded40982">
      <Terms xmlns="http://schemas.microsoft.com/office/infopath/2007/PartnerControls"/>
    </i38748f9a9154900b8a26f19217530ef>
    <OECDSharingStatus xmlns="bbc7a7a3-1361-4a32-9a19-e150eb4da2ba" xsi:nil="true"/>
    <OECDKimBussinessContext xmlns="54c4cd27-f286-408f-9ce0-33c1e0f3ab39" xsi:nil="true"/>
    <eSharePWBTaxHTField0 xmlns="c9f238dd-bb73-4aef-a7a5-d644ad823e52">
      <Terms xmlns="http://schemas.microsoft.com/office/infopath/2007/PartnerControls">
        <TermInfo xmlns="http://schemas.microsoft.com/office/infopath/2007/PartnerControls">
          <TermName xmlns="http://schemas.microsoft.com/office/infopath/2007/PartnerControls">2017-18</TermName>
          <TermId xmlns="http://schemas.microsoft.com/office/infopath/2007/PartnerControls">ffda23c2-cd1b-45cc-b3f4-67b12010cc58</TermId>
        </TermInfo>
      </Terms>
    </eSharePWBTaxHTField0>
    <OECDlanguage xmlns="ca82dde9-3436-4d3d-bddd-d31447390034">English</OECDlanguage>
    <IconOverlay xmlns="http://schemas.microsoft.com/sharepoint/v4" xsi:nil="true"/>
    <OECDProjectLookup xmlns="bbc7a7a3-1361-4a32-9a19-e150eb4da2ba">11</OECDProjectLookup>
    <OECDMainProject xmlns="bbc7a7a3-1361-4a32-9a19-e150eb4da2ba">17</OECDMainProject>
    <OECDPinnedBy xmlns="bbc7a7a3-1361-4a32-9a19-e150eb4da2ba">
      <UserInfo>
        <DisplayName/>
        <AccountId xsi:nil="true"/>
        <AccountType/>
      </UserInfo>
    </OECDPinnedBy>
    <b5734379896a43bfa9844e286e5b2c8d xmlns="bbc7a7a3-1361-4a32-9a19-e150eb4da2ba" xsi:nil="true"/>
    <OECDExpirationDate xmlns="c0e75541-f54f-401c-9a34-cb7fded40982" xsi:nil="true"/>
    <OECDProjectManager xmlns="bbc7a7a3-1361-4a32-9a19-e150eb4da2ba">
      <UserInfo>
        <DisplayName/>
        <AccountId>96</AccountId>
        <AccountType/>
      </UserInfo>
    </OECDProjectManager>
    <OECDMeetingDate xmlns="54c4cd27-f286-408f-9ce0-33c1e0f3ab39" xsi:nil="true"/>
    <OECDTagsCache xmlns="bbc7a7a3-1361-4a32-9a19-e150eb4da2ba" xsi:nil="true"/>
    <eShareHorizProjTaxHTField0 xmlns="c0e75541-f54f-401c-9a34-cb7fded40982" xsi:nil="true"/>
    <eShareCommitteeTaxHTField0 xmlns="c9f238dd-bb73-4aef-a7a5-d644ad823e52">
      <Terms xmlns="http://schemas.microsoft.com/office/infopath/2007/PartnerControls"/>
    </eShareCommitteeTaxHTField0>
    <OECDYear xmlns="54c4cd27-f286-408f-9ce0-33c1e0f3ab39" xsi:nil="true"/>
    <OECDKimProvenance xmlns="54c4cd27-f286-408f-9ce0-33c1e0f3ab39" xsi:nil="true"/>
    <OECDProjectMembers xmlns="bbc7a7a3-1361-4a32-9a19-e150eb4da2ba">
      <UserInfo>
        <DisplayName>KERGROACH Sandrine, CFE/EST</DisplayName>
        <AccountId>1006</AccountId>
        <AccountType/>
      </UserInfo>
      <UserInfo>
        <DisplayName>PISSAREVA Lora, CFE/EST</DisplayName>
        <AccountId>805</AccountId>
        <AccountType/>
      </UserInfo>
      <UserInfo>
        <DisplayName>KOREEN Miriam, CFE/EST</DisplayName>
        <AccountId>114</AccountId>
        <AccountType/>
      </UserInfo>
      <UserInfo>
        <DisplayName>CUSMANO Lucia, CFE/EST</DisplayName>
        <AccountId>115</AccountId>
        <AccountType/>
      </UserInfo>
      <UserInfo>
        <DisplayName>BIANCHINI Marco, CFE/EST</DisplayName>
        <AccountId>1168</AccountId>
        <AccountType/>
      </UserInfo>
      <UserInfo>
        <DisplayName>MARCHESE Marco, CFE/EST</DisplayName>
        <AccountId>108</AccountId>
        <AccountType/>
      </UserInfo>
      <UserInfo>
        <DisplayName>BOSCHMANS Kris, DEV/ETD/SPI</DisplayName>
        <AccountId>96</AccountId>
        <AccountType/>
      </UserInfo>
      <UserInfo>
        <DisplayName>CAMPBELL Alexandra, CFE/LESI</DisplayName>
        <AccountId>271</AccountId>
        <AccountType/>
      </UserInfo>
      <UserInfo>
        <DisplayName>BELEY Jules, CFE/SMEE</DisplayName>
        <AccountId>2171</AccountId>
        <AccountType/>
      </UserInfo>
      <UserInfo>
        <DisplayName>KAUFFMANN Celine, CFE/EST</DisplayName>
        <AccountId>544</AccountId>
        <AccountType/>
      </UserInfo>
      <UserInfo>
        <DisplayName>JIMÉNEZ SUÁREZ Maria Camila, CFE/EST</DisplayName>
        <AccountId>2750</AccountId>
        <AccountType/>
      </UserInfo>
      <UserInfo>
        <DisplayName>RAES Stephan, STI/SIP</DisplayName>
        <AccountId>1875</AccountId>
        <AccountType/>
      </UserInfo>
      <UserInfo>
        <DisplayName>PACCIANI Cosimo, CFE/EST</DisplayName>
        <AccountId>3026</AccountId>
        <AccountType/>
      </UserInfo>
      <UserInfo>
        <DisplayName>KUZMANOVIC Marija, CFE/EST</DisplayName>
        <AccountId>3059</AccountId>
        <AccountType/>
      </UserInfo>
      <UserInfo>
        <DisplayName>MONTOYA Sergio, CFE/EST</DisplayName>
        <AccountId>3198</AccountId>
        <AccountType/>
      </UserInfo>
      <UserInfo>
        <DisplayName>MORTIMER CHAROY Heather, CFE/EST</DisplayName>
        <AccountId>1016</AccountId>
        <AccountType/>
      </UserInfo>
      <UserInfo>
        <DisplayName>JABOT Wilfried, CTP/GF</DisplayName>
        <AccountId>3286</AccountId>
        <AccountType/>
      </UserInfo>
      <UserInfo>
        <DisplayName>DUFOUR Antoine, CFE/EST</DisplayName>
        <AccountId>3412</AccountId>
        <AccountType/>
      </UserInfo>
      <UserInfo>
        <DisplayName>BANG Jian, CFE/EST</DisplayName>
        <AccountId>3711</AccountId>
        <AccountType/>
      </UserInfo>
      <UserInfo>
        <DisplayName>LAGORCE Natalie, CFE/EST</DisplayName>
        <AccountId>503</AccountId>
        <AccountType/>
      </UserInfo>
    </OECDProjectMembers>
    <fc991543b5234ffe9aadfa6c2c5f4ba5 xmlns="bbc7a7a3-1361-4a32-9a19-e150eb4da2ba">
      <Terms xmlns="http://schemas.microsoft.com/office/infopath/2007/PartnerControls"/>
    </fc991543b5234ffe9aadfa6c2c5f4ba5>
    <OECDCommunityDocumentURL xmlns="bbc7a7a3-1361-4a32-9a19-e150eb4da2ba" xsi:nil="true"/>
    <OECDKimStatus xmlns="54c4cd27-f286-408f-9ce0-33c1e0f3ab39">Draft</OECDKimStatus>
    <eShareCountryTaxHTField0 xmlns="c9f238dd-bb73-4aef-a7a5-d644ad823e52">
      <Terms xmlns="http://schemas.microsoft.com/office/infopath/2007/PartnerControls"/>
    </eShareCountryTaxHTField0>
    <eShareTopicTaxHTField0 xmlns="c9f238dd-bb73-4aef-a7a5-d644ad823e52">
      <Terms xmlns="http://schemas.microsoft.com/office/infopath/2007/PartnerControls">
        <TermInfo xmlns="http://schemas.microsoft.com/office/infopath/2007/PartnerControls">
          <TermName xmlns="http://schemas.microsoft.com/office/infopath/2007/PartnerControls">Entrepreneurship</TermName>
          <TermId xmlns="http://schemas.microsoft.com/office/infopath/2007/PartnerControls">9ec057dd-d386-41af-8a63-67bc00157ff5</TermId>
        </TermInfo>
        <TermInfo xmlns="http://schemas.microsoft.com/office/infopath/2007/PartnerControls">
          <TermName xmlns="http://schemas.microsoft.com/office/infopath/2007/PartnerControls">Financial policy</TermName>
          <TermId xmlns="http://schemas.microsoft.com/office/infopath/2007/PartnerControls">f392f086-38c1-424e-99c9-6e5f4962780a</TermId>
        </TermInfo>
        <TermInfo xmlns="http://schemas.microsoft.com/office/infopath/2007/PartnerControls">
          <TermName xmlns="http://schemas.microsoft.com/office/infopath/2007/PartnerControls">Finance</TermName>
          <TermId xmlns="http://schemas.microsoft.com/office/infopath/2007/PartnerControls">d003e807-587a-47c9-88ad-d523694755ce</TermId>
        </TermInfo>
        <TermInfo xmlns="http://schemas.microsoft.com/office/infopath/2007/PartnerControls">
          <TermName xmlns="http://schemas.microsoft.com/office/infopath/2007/PartnerControls">Small and medium-sized enterprises</TermName>
          <TermId xmlns="http://schemas.microsoft.com/office/infopath/2007/PartnerControls">ead7378e-db4c-4004-912d-de9c53615f81</TermId>
        </TermInfo>
        <TermInfo xmlns="http://schemas.microsoft.com/office/infopath/2007/PartnerControls">
          <TermName xmlns="http://schemas.microsoft.com/office/infopath/2007/PartnerControls">SME's</TermName>
          <TermId xmlns="http://schemas.microsoft.com/office/infopath/2007/PartnerControls">998f3db0-3c45-4599-94ed-f8128054cec5</TermId>
        </TermInfo>
      </Terms>
    </eShareTopicTaxHTField0>
    <eShareKeywordsTaxHTField0 xmlns="c9f238dd-bb73-4aef-a7a5-d644ad823e52">
      <Terms xmlns="http://schemas.microsoft.com/office/infopath/2007/PartnerControls"/>
    </eShareKeywordsTaxHTField0>
    <OECDCommunityDocumentID xmlns="bbc7a7a3-1361-4a32-9a19-e150eb4da2ba" xsi:nil="true"/>
    <OECDAllRelatedUsers xmlns="c0e75541-f54f-401c-9a34-cb7fded40982">
      <UserInfo>
        <DisplayName/>
        <AccountId xsi:nil="true"/>
        <AccountType/>
      </UserInfo>
    </OECDAllRelatedUsers>
    <TaxCatchAll xmlns="ca82dde9-3436-4d3d-bddd-d31447390034">
      <Value>300</Value>
      <Value>229</Value>
      <Value>210</Value>
      <Value>225</Value>
      <Value>240</Value>
      <Value>221</Value>
    </TaxCatchAll>
  </documentManagement>
</p:properties>
</file>

<file path=customXml/item2.xml><?xml version="1.0" encoding="utf-8"?>
<?mso-contentType ?>
<SharedContentType xmlns="Microsoft.SharePoint.Taxonomy.ContentTypeSync" SourceId="27ec883c-a62c-444f-a935-fcddb579e39d" ContentTypeId="0x0101008B4DD370EC31429186F3AD49F0D3098F00D44DBCB9EB4F45278CB5C9765BE52995" PreviousValue="false"/>
</file>

<file path=customXml/item3.xml><?xml version="1.0" encoding="utf-8"?>
<?mso-contentType ?>
<CtFieldPriority xmlns="http://www.oecd.org/eshare/projectsentre/CtFieldPriority/" xmlns:i="http://www.w3.org/2001/XMLSchema-instance">
  <PriorityFields xmlns:a="http://schemas.microsoft.com/2003/10/Serialization/Arrays"/>
</CtFieldPriority>
</file>

<file path=customXml/item4.xml><?xml version="1.0" encoding="utf-8"?>
<?mso-contentType ?>
<FormTemplates xmlns="http://schemas.microsoft.com/sharepoint/v3/contenttype/forms">
  <Display>OECDListFormCollapsible</Display>
  <Edit>OECDListFormCollapsible</Edit>
  <New>OECDListFormCollapsible</New>
</FormTemplates>
</file>

<file path=customXml/item5.xml><?xml version="1.0" encoding="utf-8"?>
<ct:contentTypeSchema xmlns:ct="http://schemas.microsoft.com/office/2006/metadata/contentType" xmlns:ma="http://schemas.microsoft.com/office/2006/metadata/properties/metaAttributes" ct:_="" ma:_="" ma:contentTypeName="Working Document" ma:contentTypeID="0x0101008B4DD370EC31429186F3AD49F0D3098F00D44DBCB9EB4F45278CB5C9765BE5299500A4858B360C6A491AA753F8BCA47AA910004E623AE0B855E041B1290D0883742A68" ma:contentTypeVersion="51" ma:contentTypeDescription="" ma:contentTypeScope="" ma:versionID="312617a34f197ec23cf0899b2747cf63">
  <xsd:schema xmlns:xsd="http://www.w3.org/2001/XMLSchema" xmlns:xs="http://www.w3.org/2001/XMLSchema" xmlns:p="http://schemas.microsoft.com/office/2006/metadata/properties" xmlns:ns1="54c4cd27-f286-408f-9ce0-33c1e0f3ab39" xmlns:ns2="c0e75541-f54f-401c-9a34-cb7fded40982" xmlns:ns3="bbc7a7a3-1361-4a32-9a19-e150eb4da2ba" xmlns:ns5="c9f238dd-bb73-4aef-a7a5-d644ad823e52" xmlns:ns6="ca82dde9-3436-4d3d-bddd-d31447390034" xmlns:ns7="http://schemas.microsoft.com/sharepoint/v4" targetNamespace="http://schemas.microsoft.com/office/2006/metadata/properties" ma:root="true" ma:fieldsID="3d4cef09d4c8b6946a1f5dd62d81f22b" ns1:_="" ns2:_="" ns3:_="" ns5:_="" ns6:_="" ns7:_="">
    <xsd:import namespace="54c4cd27-f286-408f-9ce0-33c1e0f3ab39"/>
    <xsd:import namespace="c0e75541-f54f-401c-9a34-cb7fded40982"/>
    <xsd:import namespace="bbc7a7a3-1361-4a32-9a19-e150eb4da2ba"/>
    <xsd:import namespace="c9f238dd-bb73-4aef-a7a5-d644ad823e52"/>
    <xsd:import namespace="ca82dde9-3436-4d3d-bddd-d31447390034"/>
    <xsd:import namespace="http://schemas.microsoft.com/sharepoint/v4"/>
    <xsd:element name="properties">
      <xsd:complexType>
        <xsd:sequence>
          <xsd:element name="documentManagement">
            <xsd:complexType>
              <xsd:all>
                <xsd:element ref="ns1:OECDKimStatus" minOccurs="0"/>
                <xsd:element ref="ns1:OECDKimBussinessContext" minOccurs="0"/>
                <xsd:element ref="ns1:OECDKimProvenance" minOccurs="0"/>
                <xsd:element ref="ns2:OECDExpirationDate" minOccurs="0"/>
                <xsd:element ref="ns3:OECDProjectLookup" minOccurs="0"/>
                <xsd:element ref="ns3:OECDProjectManager" minOccurs="0"/>
                <xsd:element ref="ns3:OECDProjectMembers" minOccurs="0"/>
                <xsd:element ref="ns3:OECDMainProject" minOccurs="0"/>
                <xsd:element ref="ns3:OECDPinnedBy" minOccurs="0"/>
                <xsd:element ref="ns5:eShareCountryTaxHTField0" minOccurs="0"/>
                <xsd:element ref="ns5:eShareTopicTaxHTField0" minOccurs="0"/>
                <xsd:element ref="ns5:eShareKeywordsTaxHTField0" minOccurs="0"/>
                <xsd:element ref="ns5:eShareCommitteeTaxHTField0" minOccurs="0"/>
                <xsd:element ref="ns5:eSharePWBTaxHTField0" minOccurs="0"/>
                <xsd:element ref="ns6:OECDlanguage" minOccurs="0"/>
                <xsd:element ref="ns6:TaxCatchAll" minOccurs="0"/>
                <xsd:element ref="ns6:TaxCatchAllLabel" minOccurs="0"/>
                <xsd:element ref="ns1:OECDMeetingDate" minOccurs="0"/>
                <xsd:element ref="ns3:b5734379896a43bfa9844e286e5b2c8d" minOccurs="0"/>
                <xsd:element ref="ns2:i38748f9a9154900b8a26f19217530ef" minOccurs="0"/>
                <xsd:element ref="ns3:fc991543b5234ffe9aadfa6c2c5f4ba5" minOccurs="0"/>
                <xsd:element ref="ns3:OECDSharingStatus" minOccurs="0"/>
                <xsd:element ref="ns3:OECDCommunityDocumentURL" minOccurs="0"/>
                <xsd:element ref="ns3:OECDCommunityDocumentID" minOccurs="0"/>
                <xsd:element ref="ns3:OECDTagsCache" minOccurs="0"/>
                <xsd:element ref="ns2:eShareHorizProjTaxHTField0" minOccurs="0"/>
                <xsd:element ref="ns2:OECDAllRelatedUsers" minOccurs="0"/>
                <xsd:element ref="ns3:SharedWithUsers" minOccurs="0"/>
                <xsd:element ref="ns7:IconOverlay" minOccurs="0"/>
                <xsd:element ref="ns1:OECD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KimStatus" ma:index="3" nillable="true" ma:displayName="Kim status" ma:default="Draft" ma:description="" ma:format="Dropdown" ma:hidden="true" ma:internalName="OECDKimStatus" ma:readOnly="false">
      <xsd:simpleType>
        <xsd:restriction base="dms:Choice">
          <xsd:enumeration value="Draft"/>
          <xsd:enumeration value="Final"/>
        </xsd:restriction>
      </xsd:simpleType>
    </xsd:element>
    <xsd:element name="OECDKimBussinessContext" ma:index="4" nillable="true" ma:displayName="Kim bussiness context" ma:description="" ma:hidden="true" ma:internalName="OECDKimBussinessContext" ma:readOnly="false">
      <xsd:simpleType>
        <xsd:restriction base="dms:Text"/>
      </xsd:simpleType>
    </xsd:element>
    <xsd:element name="OECDKimProvenance" ma:index="5" nillable="true" ma:displayName="Kim provenance" ma:description="" ma:hidden="true" ma:internalName="OECDKimProvenance" ma:readOnly="false">
      <xsd:simpleType>
        <xsd:restriction base="dms:Text">
          <xsd:maxLength value="255"/>
        </xsd:restriction>
      </xsd:simpleType>
    </xsd:element>
    <xsd:element name="OECDMeetingDate" ma:index="31" nillable="true" ma:displayName="Meeting Date" ma:default="" ma:format="DateOnly" ma:hidden="true" ma:internalName="OECDMeetingDate">
      <xsd:simpleType>
        <xsd:restriction base="dms:DateTime"/>
      </xsd:simpleType>
    </xsd:element>
    <xsd:element name="OECDYear" ma:index="44" nillable="true" ma:displayName="Year" ma:description="" ma:internalName="OECDYear"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e75541-f54f-401c-9a34-cb7fded40982" elementFormDefault="qualified">
    <xsd:import namespace="http://schemas.microsoft.com/office/2006/documentManagement/types"/>
    <xsd:import namespace="http://schemas.microsoft.com/office/infopath/2007/PartnerControls"/>
    <xsd:element name="OECDExpirationDate" ma:index="8" nillable="true" ma:displayName="Highlights" ma:default="" ma:description="" ma:format="DateOnly" ma:hidden="true" ma:indexed="true" ma:internalName="OECDExpirationDate" ma:readOnly="false">
      <xsd:simpleType>
        <xsd:restriction base="dms:DateTime"/>
      </xsd:simpleType>
    </xsd:element>
    <xsd:element name="i38748f9a9154900b8a26f19217530ef" ma:index="33" nillable="true" ma:taxonomy="true" ma:internalName="i38748f9a9154900b8a26f19217530ef" ma:taxonomyFieldName="OECDHorizontalProjects" ma:displayName="Horizontal project" ma:readOnly="false" ma:default="" ma:fieldId="{238748f9-a915-4900-b8a2-6f19217530ef}" ma:taxonomyMulti="true" ma:sspId="27ec883c-a62c-444f-a935-fcddb579e39d" ma:termSetId="d3ca0e0e-65f9-44bf-9d98-5271504f6d61" ma:anchorId="00000000-0000-0000-0000-000000000000" ma:open="false" ma:isKeyword="false">
      <xsd:complexType>
        <xsd:sequence>
          <xsd:element ref="pc:Terms" minOccurs="0" maxOccurs="1"/>
        </xsd:sequence>
      </xsd:complexType>
    </xsd:element>
    <xsd:element name="eShareHorizProjTaxHTField0" ma:index="40" nillable="true" ma:displayName="OECDHorizontalProjects_0" ma:description="" ma:hidden="true" ma:internalName="eShareHorizProjTaxHTField0">
      <xsd:simpleType>
        <xsd:restriction base="dms:Note"/>
      </xsd:simpleType>
    </xsd:element>
    <xsd:element name="OECDAllRelatedUsers" ma:index="41" nillable="true" ma:displayName="All related users" ma:description="" ma:hidden="true" ma:internalName="OECDAllRelatedUs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bc7a7a3-1361-4a32-9a19-e150eb4da2ba" elementFormDefault="qualified">
    <xsd:import namespace="http://schemas.microsoft.com/office/2006/documentManagement/types"/>
    <xsd:import namespace="http://schemas.microsoft.com/office/infopath/2007/PartnerControls"/>
    <xsd:element name="OECDProjectLookup" ma:index="9" nillable="true" ma:displayName="Project" ma:description="" ma:hidden="true" ma:indexed="true" ma:list="96bfc537-3f4a-49f4-8bd3-4998d9b1134f" ma:internalName="OECDProjectLookup" ma:readOnly="false" ma:showField="OECDShortProjectName" ma:web="bbc7a7a3-1361-4a32-9a19-e150eb4da2ba">
      <xsd:simpleType>
        <xsd:restriction base="dms:Lookup"/>
      </xsd:simpleType>
    </xsd:element>
    <xsd:element name="OECDProjectManager" ma:index="10" nillable="true" ma:displayName="Project manager" ma:description="" ma:hidden="true" ma:indexed="true" ma:internalName="OECDProject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Members" ma:index="11" nillable="true" ma:displayName="Project members" ma:description="" ma:hidden="true" ma:internalName="OECDProject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MainProject" ma:index="14" nillable="true" ma:displayName="Main project" ma:description="" ma:hidden="true" ma:indexed="true" ma:list="96bfc537-3f4a-49f4-8bd3-4998d9b1134f" ma:internalName="OECDMainProject" ma:readOnly="false" ma:showField="OECDShortProjectName">
      <xsd:simpleType>
        <xsd:restriction base="dms:Lookup"/>
      </xsd:simpleType>
    </xsd:element>
    <xsd:element name="OECDPinnedBy" ma:index="15"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5734379896a43bfa9844e286e5b2c8d" ma:index="32" nillable="true" ma:displayName="Deliverable owner_0" ma:hidden="true" ma:internalName="b5734379896a43bfa9844e286e5b2c8d">
      <xsd:simpleType>
        <xsd:restriction base="dms:Note"/>
      </xsd:simpleType>
    </xsd:element>
    <xsd:element name="fc991543b5234ffe9aadfa6c2c5f4ba5" ma:index="34" nillable="true" ma:taxonomy="true" ma:internalName="fc991543b5234ffe9aadfa6c2c5f4ba5" ma:taxonomyFieldName="OECDProjectOwnerStructure" ma:displayName="Project owner" ma:readOnly="false" ma:default="" ma:fieldId="fc991543-b523-4ffe-9aad-fa6c2c5f4ba5" ma:taxonomyMulti="true" ma:sspId="27ec883c-a62c-444f-a935-fcddb579e39d" ma:termSetId="aeec4dcb-19ee-4bc0-941f-681845b568c9" ma:anchorId="00000000-0000-0000-0000-000000000000" ma:open="false" ma:isKeyword="false">
      <xsd:complexType>
        <xsd:sequence>
          <xsd:element ref="pc:Terms" minOccurs="0" maxOccurs="1"/>
        </xsd:sequence>
      </xsd:complexType>
    </xsd:element>
    <xsd:element name="OECDSharingStatus" ma:index="35" nillable="true" ma:displayName="O.N.E Document Sharing Status" ma:description="" ma:hidden="true" ma:internalName="OECDSharingStatus">
      <xsd:simpleType>
        <xsd:restriction base="dms:Text"/>
      </xsd:simpleType>
    </xsd:element>
    <xsd:element name="OECDCommunityDocumentURL" ma:index="36" nillable="true" ma:displayName="O.N.E Community Document URL" ma:description="" ma:hidden="true" ma:internalName="OECDCommunityDocumentURL">
      <xsd:simpleType>
        <xsd:restriction base="dms:Text"/>
      </xsd:simpleType>
    </xsd:element>
    <xsd:element name="OECDCommunityDocumentID" ma:index="37" nillable="true" ma:displayName="O.N.E Community Document ID" ma:decimals="0" ma:description="" ma:hidden="true" ma:internalName="OECDCommunityDocumentID">
      <xsd:simpleType>
        <xsd:restriction base="dms:Number"/>
      </xsd:simpleType>
    </xsd:element>
    <xsd:element name="OECDTagsCache" ma:index="39" nillable="true" ma:displayName="Tags cache" ma:description="" ma:hidden="true" ma:internalName="OECDTagsCache">
      <xsd:simpleType>
        <xsd:restriction base="dms:Note"/>
      </xsd:simpleType>
    </xsd:element>
    <xsd:element name="SharedWithUsers" ma:index="4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18"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TopicTaxHTField0" ma:index="19" nillable="true" ma:taxonomy="true" ma:internalName="eShareTopicTaxHTField0" ma:taxonomyFieldName="OECDTopic" ma:displayName="Topic" ma:readOnly="false"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KeywordsTaxHTField0" ma:index="20"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element name="eShareCommitteeTaxHTField0" ma:index="21" nillable="true" ma:taxonomy="true" ma:internalName="eShareCommitteeTaxHTField0" ma:taxonomyFieldName="OECDCommittee" ma:displayName="Committee" ma:fieldId="{29494d90-e667-47b5-adc1-d09dfb5832ab}" ma:sspId="27ec883c-a62c-444f-a935-fcddb579e39d" ma:termSetId="87919aae-be42-4481-84cf-2389a5c84ac4" ma:anchorId="00000000-0000-0000-0000-000000000000" ma:open="false" ma:isKeyword="false">
      <xsd:complexType>
        <xsd:sequence>
          <xsd:element ref="pc:Terms" minOccurs="0" maxOccurs="1"/>
        </xsd:sequence>
      </xsd:complexType>
    </xsd:element>
    <xsd:element name="eSharePWBTaxHTField0" ma:index="22" nillable="true" ma:taxonomy="true" ma:internalName="eSharePWBTaxHTField0" ma:taxonomyFieldName="OECDPWB" ma:displayName="PWB" ma:fieldId="{fe327ce1-b783-48aa-9b0b-52ad26d1c9f6}" ma:sspId="27ec883c-a62c-444f-a935-fcddb579e39d" ma:termSetId="7bc7477d-4ef0-4820-a158-bb7b3cda138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OECDlanguage" ma:index="27" nillable="true" ma:displayName="Document language" ma:default="English" ma:description="" ma:format="Dropdown" ma:hidden="true" ma:internalName="OECDlanguage" ma:readOnly="false">
      <xsd:simpleType>
        <xsd:restriction base="dms:Choice">
          <xsd:enumeration value="English"/>
          <xsd:enumeration value="French"/>
        </xsd:restriction>
      </xsd:simpleType>
    </xsd:element>
    <xsd:element name="TaxCatchAll" ma:index="29" nillable="true" ma:displayName="Taxonomy Catch All Column" ma:description="" ma:hidden="true" ma:list="{53561090-12f8-4042-a5cb-68ff0701e989}" ma:internalName="TaxCatchAll" ma:showField="CatchAllData" ma:web="c0e75541-f54f-401c-9a34-cb7fded40982">
      <xsd:complexType>
        <xsd:complexContent>
          <xsd:extension base="dms:MultiChoiceLookup">
            <xsd:sequence>
              <xsd:element name="Value" type="dms:Lookup" maxOccurs="unbounded" minOccurs="0" nillable="true"/>
            </xsd:sequence>
          </xsd:extension>
        </xsd:complexContent>
      </xsd:complexType>
    </xsd:element>
    <xsd:element name="TaxCatchAllLabel" ma:index="30" nillable="true" ma:displayName="Taxonomy Catch All Column1" ma:description="" ma:hidden="true" ma:list="{53561090-12f8-4042-a5cb-68ff0701e989}" ma:internalName="TaxCatchAllLabel" ma:readOnly="true" ma:showField="CatchAllDataLabel" ma:web="c0e75541-f54f-401c-9a34-cb7fded4098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4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A8DA5D-622E-4CD9-A258-E623D6D38BB6}">
  <ds:schemaRefs>
    <ds:schemaRef ds:uri="http://schemas.microsoft.com/office/2006/documentManagement/types"/>
    <ds:schemaRef ds:uri="bbc7a7a3-1361-4a32-9a19-e150eb4da2ba"/>
    <ds:schemaRef ds:uri="http://schemas.microsoft.com/office/2006/metadata/properties"/>
    <ds:schemaRef ds:uri="http://www.w3.org/XML/1998/namespace"/>
    <ds:schemaRef ds:uri="http://purl.org/dc/dcmitype/"/>
    <ds:schemaRef ds:uri="http://purl.org/dc/terms/"/>
    <ds:schemaRef ds:uri="http://schemas.microsoft.com/office/infopath/2007/PartnerControls"/>
    <ds:schemaRef ds:uri="http://schemas.openxmlformats.org/package/2006/metadata/core-properties"/>
    <ds:schemaRef ds:uri="http://schemas.microsoft.com/sharepoint/v4"/>
    <ds:schemaRef ds:uri="ca82dde9-3436-4d3d-bddd-d31447390034"/>
    <ds:schemaRef ds:uri="http://purl.org/dc/elements/1.1/"/>
    <ds:schemaRef ds:uri="c9f238dd-bb73-4aef-a7a5-d644ad823e52"/>
    <ds:schemaRef ds:uri="c0e75541-f54f-401c-9a34-cb7fded40982"/>
    <ds:schemaRef ds:uri="54c4cd27-f286-408f-9ce0-33c1e0f3ab39"/>
  </ds:schemaRefs>
</ds:datastoreItem>
</file>

<file path=customXml/itemProps2.xml><?xml version="1.0" encoding="utf-8"?>
<ds:datastoreItem xmlns:ds="http://schemas.openxmlformats.org/officeDocument/2006/customXml" ds:itemID="{45F42057-EBA5-45FE-B80C-9255BBAD693B}">
  <ds:schemaRefs>
    <ds:schemaRef ds:uri="Microsoft.SharePoint.Taxonomy.ContentTypeSync"/>
  </ds:schemaRefs>
</ds:datastoreItem>
</file>

<file path=customXml/itemProps3.xml><?xml version="1.0" encoding="utf-8"?>
<ds:datastoreItem xmlns:ds="http://schemas.openxmlformats.org/officeDocument/2006/customXml" ds:itemID="{0C30DC51-C989-42FE-AF90-ACA8D25327FE}">
  <ds:schemaRefs>
    <ds:schemaRef ds:uri="http://www.oecd.org/eshare/projectsentre/CtFieldPriority/"/>
    <ds:schemaRef ds:uri="http://schemas.microsoft.com/2003/10/Serialization/Arrays"/>
  </ds:schemaRefs>
</ds:datastoreItem>
</file>

<file path=customXml/itemProps4.xml><?xml version="1.0" encoding="utf-8"?>
<ds:datastoreItem xmlns:ds="http://schemas.openxmlformats.org/officeDocument/2006/customXml" ds:itemID="{C961A5A6-5733-4F9A-8DB7-3A8A4D1E27F2}">
  <ds:schemaRefs>
    <ds:schemaRef ds:uri="http://schemas.microsoft.com/sharepoint/v3/contenttype/forms"/>
  </ds:schemaRefs>
</ds:datastoreItem>
</file>

<file path=customXml/itemProps5.xml><?xml version="1.0" encoding="utf-8"?>
<ds:datastoreItem xmlns:ds="http://schemas.openxmlformats.org/officeDocument/2006/customXml" ds:itemID="{567E7A59-D5DA-41CA-BAE6-5CDE764B05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c4cd27-f286-408f-9ce0-33c1e0f3ab39"/>
    <ds:schemaRef ds:uri="c0e75541-f54f-401c-9a34-cb7fded40982"/>
    <ds:schemaRef ds:uri="bbc7a7a3-1361-4a32-9a19-e150eb4da2ba"/>
    <ds:schemaRef ds:uri="c9f238dd-bb73-4aef-a7a5-d644ad823e52"/>
    <ds:schemaRef ds:uri="ca82dde9-3436-4d3d-bddd-d3144739003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21505</TotalTime>
  <Words>1259</Words>
  <Application>Microsoft Office PowerPoint</Application>
  <PresentationFormat>Widescreen</PresentationFormat>
  <Paragraphs>159</Paragraphs>
  <Slides>15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Narrow</vt:lpstr>
      <vt:lpstr>Calibri</vt:lpstr>
      <vt:lpstr>Courier New</vt:lpstr>
      <vt:lpstr>Roboto Condensed</vt:lpstr>
      <vt:lpstr>Wingdings</vt:lpstr>
      <vt:lpstr>Themes-CFE-Marroon</vt:lpstr>
      <vt:lpstr>Improving the regulatory and policy environment for SMEs</vt:lpstr>
      <vt:lpstr>PowerPoint Presentation</vt:lpstr>
      <vt:lpstr>Recent crises hit SMEs hard, exposing structural vulnerabilities</vt:lpstr>
      <vt:lpstr>The economic outlook is uncertain: global growth has stabilised but inflation pressures remain high</vt:lpstr>
      <vt:lpstr>The pandemic and geopolitical tensions created strains in global trade and supply chains</vt:lpstr>
      <vt:lpstr>Credit conditions for SMEs have tightened, leading to stricter lending requirements</vt:lpstr>
      <vt:lpstr>SMEs appear to be prioritising the need for savings and putting their investments on hold…</vt:lpstr>
      <vt:lpstr>… which risks widening gaps and missing opportunities from fast changing markets and technologies</vt:lpstr>
      <vt:lpstr>Government crisis responses were massive and wide-ranging, but entail trade-offs between short-term support and long-term objectives</vt:lpstr>
      <vt:lpstr>It is urgent to keep sight of the long-term objectives and embark SMEs in the green and digital transition</vt:lpstr>
      <vt:lpstr>SMEs should take front stage in policy and regulatory agendas: from “exempting”  to  “enabling” </vt:lpstr>
      <vt:lpstr>OECD Platform on Financing SMEs for Sustainability</vt:lpstr>
      <vt:lpstr>Key areas of focus in 2023</vt:lpstr>
      <vt:lpstr>OECD Council Recommendation on SME Financing</vt:lpstr>
      <vt:lpstr>Thank you</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Latest macroeconomic developments and their impact on SMEs and SME access to Finance</dc:title>
  <dc:creator>JIMÉNEZ SUÁREZ Maria Camila, CFE/EST</dc:creator>
  <cp:lastModifiedBy>CUSMANO Lucia, CFE/EST</cp:lastModifiedBy>
  <cp:revision>90</cp:revision>
  <dcterms:created xsi:type="dcterms:W3CDTF">2022-11-18T16:44:38Z</dcterms:created>
  <dcterms:modified xsi:type="dcterms:W3CDTF">2023-06-16T04:56:52Z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0x0101008B4DD370EC31429186F3AD49F0D3098F00D44DBCB9EB4F45278CB5C9765BE5299500A4858B360C6A491AA753F8BCA47AA910004E623AE0B855E041B1290D0883742A68</vt:lpwstr>
  </property>
  <property fmtid="{D5CDD505-2E9C-101B-9397-08002B2CF9AE}" pid="3" name="OECDTopic">
    <vt:lpwstr>221;#Entrepreneurship|9ec057dd-d386-41af-8a63-67bc00157ff5;#300;#Financial policy|f392f086-38c1-424e-99c9-6e5f4962780a;#240;#Finance|d003e807-587a-47c9-88ad-d523694755ce;#225;#Small and medium-sized enterprises|ead7378e-db4c-4004-912d-de9c53615f81;#229;#SME's|998f3db0-3c45-4599-94ed-f8128054cec5</vt:lpwstr>
  </property>
  <property fmtid="{D5CDD505-2E9C-101B-9397-08002B2CF9AE}" pid="4" name="OECDCountry">
    <vt:lpwstr/>
  </property>
  <property fmtid="{D5CDD505-2E9C-101B-9397-08002B2CF9AE}" pid="5" name="OECDCommittee">
    <vt:lpwstr/>
  </property>
  <property fmtid="{D5CDD505-2E9C-101B-9397-08002B2CF9AE}" pid="6" name="OECDPWB">
    <vt:lpwstr>210;#2017-18|ffda23c2-cd1b-45cc-b3f4-67b12010cc58</vt:lpwstr>
  </property>
  <property fmtid="{D5CDD505-2E9C-101B-9397-08002B2CF9AE}" pid="7" name="eShareOrganisationTaxHTField0">
    <vt:lpwstr/>
  </property>
  <property fmtid="{D5CDD505-2E9C-101B-9397-08002B2CF9AE}" pid="8" name="OECDKeywords">
    <vt:lpwstr/>
  </property>
  <property fmtid="{D5CDD505-2E9C-101B-9397-08002B2CF9AE}" pid="9" name="OECDHorizontalProjects">
    <vt:lpwstr/>
  </property>
  <property fmtid="{D5CDD505-2E9C-101B-9397-08002B2CF9AE}" pid="10" name="d0b6f6ac229144c2899590f0436d9385">
    <vt:lpwstr/>
  </property>
  <property fmtid="{D5CDD505-2E9C-101B-9397-08002B2CF9AE}" pid="11" name="OECDProject">
    <vt:lpwstr/>
  </property>
  <property fmtid="{D5CDD505-2E9C-101B-9397-08002B2CF9AE}" pid="12" name="OECDProjectOwnerStructure">
    <vt:lpwstr/>
  </property>
  <property fmtid="{D5CDD505-2E9C-101B-9397-08002B2CF9AE}" pid="13" name="OECDOrganisation">
    <vt:lpwstr/>
  </property>
  <property fmtid="{D5CDD505-2E9C-101B-9397-08002B2CF9AE}" pid="14" name="_docset_NoMedatataSyncRequired">
    <vt:lpwstr>False</vt:lpwstr>
  </property>
</Properties>
</file>